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398" r:id="rId3"/>
    <p:sldId id="281" r:id="rId4"/>
    <p:sldId id="333" r:id="rId5"/>
    <p:sldId id="285" r:id="rId6"/>
    <p:sldId id="286" r:id="rId7"/>
    <p:sldId id="287" r:id="rId8"/>
    <p:sldId id="282" r:id="rId9"/>
    <p:sldId id="334" r:id="rId10"/>
    <p:sldId id="332" r:id="rId11"/>
    <p:sldId id="335" r:id="rId12"/>
    <p:sldId id="336" r:id="rId13"/>
    <p:sldId id="341" r:id="rId14"/>
    <p:sldId id="328" r:id="rId15"/>
    <p:sldId id="329" r:id="rId16"/>
    <p:sldId id="330" r:id="rId17"/>
    <p:sldId id="340" r:id="rId18"/>
    <p:sldId id="259" r:id="rId19"/>
    <p:sldId id="337" r:id="rId20"/>
    <p:sldId id="343" r:id="rId21"/>
    <p:sldId id="344" r:id="rId22"/>
    <p:sldId id="392" r:id="rId23"/>
    <p:sldId id="395" r:id="rId24"/>
    <p:sldId id="348" r:id="rId25"/>
    <p:sldId id="326" r:id="rId26"/>
    <p:sldId id="350" r:id="rId27"/>
    <p:sldId id="351" r:id="rId28"/>
    <p:sldId id="399" r:id="rId29"/>
    <p:sldId id="355" r:id="rId30"/>
    <p:sldId id="356" r:id="rId31"/>
    <p:sldId id="357" r:id="rId32"/>
    <p:sldId id="358" r:id="rId33"/>
    <p:sldId id="359" r:id="rId34"/>
    <p:sldId id="400" r:id="rId35"/>
    <p:sldId id="353" r:id="rId36"/>
    <p:sldId id="361" r:id="rId37"/>
    <p:sldId id="362" r:id="rId38"/>
    <p:sldId id="401" r:id="rId39"/>
    <p:sldId id="406" r:id="rId40"/>
    <p:sldId id="397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F06EF-80F6-4F94-BACB-8C2E31AC03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ACE109-9D13-4AFB-8486-ECF51400ABD2}">
      <dgm:prSet phldrT="[Text]" custT="1"/>
      <dgm:spPr/>
      <dgm:t>
        <a:bodyPr/>
        <a:lstStyle/>
        <a:p>
          <a:r>
            <a:rPr lang="es-AR" sz="2400" dirty="0" smtClean="0"/>
            <a:t>Pool </a:t>
          </a:r>
          <a:endParaRPr lang="es-AR" sz="2400" dirty="0"/>
        </a:p>
      </dgm:t>
    </dgm:pt>
    <dgm:pt modelId="{1F72BA61-A08D-4062-8293-C207F858ADC9}" type="parTrans" cxnId="{66576920-0FAB-469C-99B1-762E46F6D142}">
      <dgm:prSet/>
      <dgm:spPr/>
      <dgm:t>
        <a:bodyPr/>
        <a:lstStyle/>
        <a:p>
          <a:endParaRPr lang="es-AR"/>
        </a:p>
      </dgm:t>
    </dgm:pt>
    <dgm:pt modelId="{B5C1746D-9781-44DF-B64D-64F7F6585D83}" type="sibTrans" cxnId="{66576920-0FAB-469C-99B1-762E46F6D142}">
      <dgm:prSet/>
      <dgm:spPr/>
      <dgm:t>
        <a:bodyPr/>
        <a:lstStyle/>
        <a:p>
          <a:endParaRPr lang="es-AR"/>
        </a:p>
      </dgm:t>
    </dgm:pt>
    <dgm:pt modelId="{CA885593-3B62-4EED-A488-39E7F1F4B577}">
      <dgm:prSet phldrT="[Text]" custT="1"/>
      <dgm:spPr>
        <a:solidFill>
          <a:schemeClr val="accent2">
            <a:lumMod val="75000"/>
          </a:schemeClr>
        </a:solidFill>
      </dgm:spPr>
      <dgm:t>
        <a:bodyPr vert="vert270"/>
        <a:lstStyle/>
        <a:p>
          <a:r>
            <a:rPr lang="es-AR" sz="2400" dirty="0" smtClean="0"/>
            <a:t>Acreditación</a:t>
          </a:r>
        </a:p>
      </dgm:t>
    </dgm:pt>
    <dgm:pt modelId="{DC02FF86-AF05-4763-A1E2-DB8E82399DB7}" type="parTrans" cxnId="{EB4BD6CF-0045-4A35-857A-FDAD241C8A37}">
      <dgm:prSet/>
      <dgm:spPr/>
      <dgm:t>
        <a:bodyPr/>
        <a:lstStyle/>
        <a:p>
          <a:endParaRPr lang="es-AR"/>
        </a:p>
      </dgm:t>
    </dgm:pt>
    <dgm:pt modelId="{52DE5AC4-147F-440C-9F25-1F64F809E720}" type="sibTrans" cxnId="{EB4BD6CF-0045-4A35-857A-FDAD241C8A37}">
      <dgm:prSet/>
      <dgm:spPr/>
      <dgm:t>
        <a:bodyPr/>
        <a:lstStyle/>
        <a:p>
          <a:endParaRPr lang="es-AR"/>
        </a:p>
      </dgm:t>
    </dgm:pt>
    <dgm:pt modelId="{A39DB223-1CF2-4DC9-94C5-8F052FEAAF13}">
      <dgm:prSet phldrT="[Text]" custT="1"/>
      <dgm:spPr>
        <a:solidFill>
          <a:schemeClr val="accent2">
            <a:lumMod val="75000"/>
          </a:schemeClr>
        </a:solidFill>
      </dgm:spPr>
      <dgm:t>
        <a:bodyPr vert="vert270"/>
        <a:lstStyle/>
        <a:p>
          <a:r>
            <a:rPr lang="es-AR" sz="2400" dirty="0" smtClean="0"/>
            <a:t>Postulantes</a:t>
          </a:r>
        </a:p>
      </dgm:t>
    </dgm:pt>
    <dgm:pt modelId="{3C591FCE-1DFF-4720-AED0-4A88C762EB0B}" type="parTrans" cxnId="{983A9820-1637-4F07-8284-5A903DADB967}">
      <dgm:prSet/>
      <dgm:spPr/>
      <dgm:t>
        <a:bodyPr/>
        <a:lstStyle/>
        <a:p>
          <a:endParaRPr lang="es-AR"/>
        </a:p>
      </dgm:t>
    </dgm:pt>
    <dgm:pt modelId="{F7F9AD25-1A4D-4FFC-9B2C-331DA3ACC009}" type="sibTrans" cxnId="{983A9820-1637-4F07-8284-5A903DADB967}">
      <dgm:prSet/>
      <dgm:spPr/>
      <dgm:t>
        <a:bodyPr/>
        <a:lstStyle/>
        <a:p>
          <a:endParaRPr lang="es-AR"/>
        </a:p>
      </dgm:t>
    </dgm:pt>
    <dgm:pt modelId="{D56FAC3E-7EFA-4C89-91FA-0547D05DBF01}">
      <dgm:prSet custT="1"/>
      <dgm:spPr/>
      <dgm:t>
        <a:bodyPr/>
        <a:lstStyle/>
        <a:p>
          <a:r>
            <a:rPr lang="es-AR" sz="2400" dirty="0" smtClean="0"/>
            <a:t>Primaria</a:t>
          </a:r>
        </a:p>
        <a:p>
          <a:r>
            <a:rPr lang="es-AR" sz="2400" dirty="0" smtClean="0"/>
            <a:t>Secundaria</a:t>
          </a:r>
        </a:p>
        <a:p>
          <a:r>
            <a:rPr lang="es-AR" sz="2400" dirty="0" smtClean="0"/>
            <a:t>Terciaria</a:t>
          </a:r>
        </a:p>
        <a:p>
          <a:r>
            <a:rPr lang="es-AR" sz="2400" dirty="0" smtClean="0"/>
            <a:t>Universitaria</a:t>
          </a:r>
        </a:p>
        <a:p>
          <a:r>
            <a:rPr lang="es-AR" sz="2400" dirty="0" smtClean="0"/>
            <a:t>Posgrados </a:t>
          </a:r>
        </a:p>
        <a:p>
          <a:r>
            <a:rPr lang="es-AR" sz="2400" dirty="0" smtClean="0"/>
            <a:t>Educación Continua</a:t>
          </a:r>
        </a:p>
      </dgm:t>
    </dgm:pt>
    <dgm:pt modelId="{4ECA08BE-6387-4F4D-9018-4C53734008A7}" type="parTrans" cxnId="{3E255107-5040-41FB-97E0-D82687510D60}">
      <dgm:prSet/>
      <dgm:spPr/>
      <dgm:t>
        <a:bodyPr/>
        <a:lstStyle/>
        <a:p>
          <a:endParaRPr lang="es-AR"/>
        </a:p>
      </dgm:t>
    </dgm:pt>
    <dgm:pt modelId="{8DBAA6D7-D0A5-4F39-881E-148EFB62422D}" type="sibTrans" cxnId="{3E255107-5040-41FB-97E0-D82687510D60}">
      <dgm:prSet/>
      <dgm:spPr/>
      <dgm:t>
        <a:bodyPr/>
        <a:lstStyle/>
        <a:p>
          <a:endParaRPr lang="es-AR"/>
        </a:p>
      </dgm:t>
    </dgm:pt>
    <dgm:pt modelId="{4006CE48-7511-40DB-99FE-B91D59F7C7F7}">
      <dgm:prSet custT="1"/>
      <dgm:spPr/>
      <dgm:t>
        <a:bodyPr/>
        <a:lstStyle/>
        <a:p>
          <a:r>
            <a:rPr lang="es-AR" sz="2400" dirty="0" smtClean="0"/>
            <a:t>Auxiliares</a:t>
          </a:r>
        </a:p>
        <a:p>
          <a:r>
            <a:rPr lang="es-AR" sz="2400" dirty="0" smtClean="0"/>
            <a:t>Técnicos</a:t>
          </a:r>
        </a:p>
        <a:p>
          <a:r>
            <a:rPr lang="es-AR" sz="2400" dirty="0" smtClean="0"/>
            <a:t>Profesionales</a:t>
          </a:r>
        </a:p>
        <a:p>
          <a:r>
            <a:rPr lang="es-AR" sz="2400" dirty="0" smtClean="0"/>
            <a:t>Especialistas</a:t>
          </a:r>
        </a:p>
      </dgm:t>
    </dgm:pt>
    <dgm:pt modelId="{28AEFFD5-FD3B-4D5D-940B-8D52B82B2D1E}" type="parTrans" cxnId="{583EF683-15D3-42E5-8A56-D3E4DDF218DA}">
      <dgm:prSet/>
      <dgm:spPr/>
      <dgm:t>
        <a:bodyPr/>
        <a:lstStyle/>
        <a:p>
          <a:endParaRPr lang="es-AR"/>
        </a:p>
      </dgm:t>
    </dgm:pt>
    <dgm:pt modelId="{A2953163-DC31-4876-BC7C-BA966921D702}" type="sibTrans" cxnId="{583EF683-15D3-42E5-8A56-D3E4DDF218DA}">
      <dgm:prSet/>
      <dgm:spPr/>
      <dgm:t>
        <a:bodyPr/>
        <a:lstStyle/>
        <a:p>
          <a:endParaRPr lang="es-AR"/>
        </a:p>
      </dgm:t>
    </dgm:pt>
    <dgm:pt modelId="{491749B7-EF10-4185-934A-522461E2720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AR" sz="2000" dirty="0" smtClean="0"/>
            <a:t>Ingreso al Mercado de trabajo</a:t>
          </a:r>
          <a:endParaRPr lang="es-AR" sz="2000" dirty="0"/>
        </a:p>
      </dgm:t>
    </dgm:pt>
    <dgm:pt modelId="{D1402E53-D82B-4A31-AC79-5A206E7E1199}" type="parTrans" cxnId="{3A529EE4-A695-47CB-B513-1C32C6F56571}">
      <dgm:prSet/>
      <dgm:spPr/>
      <dgm:t>
        <a:bodyPr/>
        <a:lstStyle/>
        <a:p>
          <a:endParaRPr lang="es-AR"/>
        </a:p>
      </dgm:t>
    </dgm:pt>
    <dgm:pt modelId="{27612CA5-977F-4A81-BAC8-96FDC3DCFB72}" type="sibTrans" cxnId="{3A529EE4-A695-47CB-B513-1C32C6F56571}">
      <dgm:prSet/>
      <dgm:spPr/>
      <dgm:t>
        <a:bodyPr/>
        <a:lstStyle/>
        <a:p>
          <a:endParaRPr lang="es-AR"/>
        </a:p>
      </dgm:t>
    </dgm:pt>
    <dgm:pt modelId="{2153FE52-31B0-407F-B9EB-4A858A9D00E2}" type="pres">
      <dgm:prSet presAssocID="{937F06EF-80F6-4F94-BACB-8C2E31AC0341}" presName="Name0" presStyleCnt="0">
        <dgm:presLayoutVars>
          <dgm:dir/>
          <dgm:resizeHandles val="exact"/>
        </dgm:presLayoutVars>
      </dgm:prSet>
      <dgm:spPr/>
    </dgm:pt>
    <dgm:pt modelId="{E313F6AA-56EC-487C-963E-9772298522D9}" type="pres">
      <dgm:prSet presAssocID="{2CACE109-9D13-4AFB-8486-ECF51400AB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DFDCFF-76C5-43B5-9948-52E78A1AE833}" type="pres">
      <dgm:prSet presAssocID="{B5C1746D-9781-44DF-B64D-64F7F6585D83}" presName="sibTrans" presStyleLbl="sibTrans2D1" presStyleIdx="0" presStyleCnt="5" custFlipVert="0" custFlipHor="1" custScaleX="100747" custScaleY="16145"/>
      <dgm:spPr/>
      <dgm:t>
        <a:bodyPr/>
        <a:lstStyle/>
        <a:p>
          <a:endParaRPr lang="es-AR"/>
        </a:p>
      </dgm:t>
    </dgm:pt>
    <dgm:pt modelId="{A42DBAFA-9411-4E3C-BB08-93A05B8BE4EC}" type="pres">
      <dgm:prSet presAssocID="{B5C1746D-9781-44DF-B64D-64F7F6585D83}" presName="connectorText" presStyleLbl="sibTrans2D1" presStyleIdx="0" presStyleCnt="5"/>
      <dgm:spPr/>
      <dgm:t>
        <a:bodyPr/>
        <a:lstStyle/>
        <a:p>
          <a:endParaRPr lang="es-AR"/>
        </a:p>
      </dgm:t>
    </dgm:pt>
    <dgm:pt modelId="{E88A6E04-E785-4EE8-9416-65877CA3F2B8}" type="pres">
      <dgm:prSet presAssocID="{CA885593-3B62-4EED-A488-39E7F1F4B577}" presName="node" presStyleLbl="node1" presStyleIdx="1" presStyleCnt="6" custScaleX="45125" custLinFactNeighborX="-5943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B5298D8-2078-420F-B89F-FFE91423EE99}" type="pres">
      <dgm:prSet presAssocID="{52DE5AC4-147F-440C-9F25-1F64F809E720}" presName="sibTrans" presStyleLbl="sibTrans2D1" presStyleIdx="1" presStyleCnt="5"/>
      <dgm:spPr/>
      <dgm:t>
        <a:bodyPr/>
        <a:lstStyle/>
        <a:p>
          <a:endParaRPr lang="es-AR"/>
        </a:p>
      </dgm:t>
    </dgm:pt>
    <dgm:pt modelId="{74F0EB9F-469A-46C1-9C7E-F764831451DC}" type="pres">
      <dgm:prSet presAssocID="{52DE5AC4-147F-440C-9F25-1F64F809E720}" presName="connectorText" presStyleLbl="sibTrans2D1" presStyleIdx="1" presStyleCnt="5"/>
      <dgm:spPr/>
      <dgm:t>
        <a:bodyPr/>
        <a:lstStyle/>
        <a:p>
          <a:endParaRPr lang="es-AR"/>
        </a:p>
      </dgm:t>
    </dgm:pt>
    <dgm:pt modelId="{BEB0EFCF-721C-4C4D-BC6E-B59F8EB5D5E6}" type="pres">
      <dgm:prSet presAssocID="{D56FAC3E-7EFA-4C89-91FA-0547D05DBF01}" presName="node" presStyleLbl="node1" presStyleIdx="2" presStyleCnt="6" custScaleX="214678" custLinFactX="-10264" custLinFactNeighborX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10100F-14FF-43F6-957D-5C1F0F229F75}" type="pres">
      <dgm:prSet presAssocID="{8DBAA6D7-D0A5-4F39-881E-148EFB62422D}" presName="sibTrans" presStyleLbl="sibTrans2D1" presStyleIdx="2" presStyleCnt="5" custLinFactNeighborX="49643" custLinFactNeighborY="0"/>
      <dgm:spPr/>
      <dgm:t>
        <a:bodyPr/>
        <a:lstStyle/>
        <a:p>
          <a:endParaRPr lang="es-AR"/>
        </a:p>
      </dgm:t>
    </dgm:pt>
    <dgm:pt modelId="{700D53C2-BDC6-40DD-903E-1AC8DFAD0815}" type="pres">
      <dgm:prSet presAssocID="{8DBAA6D7-D0A5-4F39-881E-148EFB62422D}" presName="connectorText" presStyleLbl="sibTrans2D1" presStyleIdx="2" presStyleCnt="5"/>
      <dgm:spPr/>
      <dgm:t>
        <a:bodyPr/>
        <a:lstStyle/>
        <a:p>
          <a:endParaRPr lang="es-AR"/>
        </a:p>
      </dgm:t>
    </dgm:pt>
    <dgm:pt modelId="{BE26FCC8-6C21-4B80-B526-4E46F0AF5B54}" type="pres">
      <dgm:prSet presAssocID="{A39DB223-1CF2-4DC9-94C5-8F052FEAAF13}" presName="node" presStyleLbl="node1" presStyleIdx="3" presStyleCnt="6" custScaleX="46237" custLinFactX="-12311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7DDEB5-A702-47DB-8433-779E4BC577F6}" type="pres">
      <dgm:prSet presAssocID="{F7F9AD25-1A4D-4FFC-9B2C-331DA3ACC009}" presName="sibTrans" presStyleLbl="sibTrans2D1" presStyleIdx="3" presStyleCnt="5" custLinFactNeighborX="3151"/>
      <dgm:spPr/>
      <dgm:t>
        <a:bodyPr/>
        <a:lstStyle/>
        <a:p>
          <a:endParaRPr lang="es-AR"/>
        </a:p>
      </dgm:t>
    </dgm:pt>
    <dgm:pt modelId="{61129504-6DCC-4E5D-AECF-F1D3F1D43ACA}" type="pres">
      <dgm:prSet presAssocID="{F7F9AD25-1A4D-4FFC-9B2C-331DA3ACC009}" presName="connectorText" presStyleLbl="sibTrans2D1" presStyleIdx="3" presStyleCnt="5"/>
      <dgm:spPr/>
      <dgm:t>
        <a:bodyPr/>
        <a:lstStyle/>
        <a:p>
          <a:endParaRPr lang="es-AR"/>
        </a:p>
      </dgm:t>
    </dgm:pt>
    <dgm:pt modelId="{E8A06C60-A491-4D4F-A56B-1D3E18FDF9D3}" type="pres">
      <dgm:prSet presAssocID="{4006CE48-7511-40DB-99FE-B91D59F7C7F7}" presName="node" presStyleLbl="node1" presStyleIdx="4" presStyleCnt="6" custScaleX="237275" custLinFactX="-1593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38EA77-F186-4709-91C3-08C06BB95125}" type="pres">
      <dgm:prSet presAssocID="{A2953163-DC31-4876-BC7C-BA966921D702}" presName="sibTrans" presStyleLbl="sibTrans2D1" presStyleIdx="4" presStyleCnt="5" custLinFactNeighborX="29005"/>
      <dgm:spPr/>
      <dgm:t>
        <a:bodyPr/>
        <a:lstStyle/>
        <a:p>
          <a:endParaRPr lang="es-AR"/>
        </a:p>
      </dgm:t>
    </dgm:pt>
    <dgm:pt modelId="{F58681A3-F1E6-4985-88E0-AF2DEE327A2A}" type="pres">
      <dgm:prSet presAssocID="{A2953163-DC31-4876-BC7C-BA966921D702}" presName="connectorText" presStyleLbl="sibTrans2D1" presStyleIdx="4" presStyleCnt="5"/>
      <dgm:spPr/>
      <dgm:t>
        <a:bodyPr/>
        <a:lstStyle/>
        <a:p>
          <a:endParaRPr lang="es-AR"/>
        </a:p>
      </dgm:t>
    </dgm:pt>
    <dgm:pt modelId="{7E8B31EA-454C-48A3-A93E-9E1CB86D078E}" type="pres">
      <dgm:prSet presAssocID="{491749B7-EF10-4185-934A-522461E27207}" presName="node" presStyleLbl="node1" presStyleIdx="5" presStyleCnt="6" custScaleX="128038" custLinFactX="-488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1F8E2AD-DCDA-427B-AB1A-5418DB60621E}" type="presOf" srcId="{4006CE48-7511-40DB-99FE-B91D59F7C7F7}" destId="{E8A06C60-A491-4D4F-A56B-1D3E18FDF9D3}" srcOrd="0" destOrd="0" presId="urn:microsoft.com/office/officeart/2005/8/layout/process1"/>
    <dgm:cxn modelId="{F0540CE7-7435-4C66-B6D9-C37985CFC0A4}" type="presOf" srcId="{A39DB223-1CF2-4DC9-94C5-8F052FEAAF13}" destId="{BE26FCC8-6C21-4B80-B526-4E46F0AF5B54}" srcOrd="0" destOrd="0" presId="urn:microsoft.com/office/officeart/2005/8/layout/process1"/>
    <dgm:cxn modelId="{AA547E39-3E70-4E96-9F2C-BFCDFD261155}" type="presOf" srcId="{CA885593-3B62-4EED-A488-39E7F1F4B577}" destId="{E88A6E04-E785-4EE8-9416-65877CA3F2B8}" srcOrd="0" destOrd="0" presId="urn:microsoft.com/office/officeart/2005/8/layout/process1"/>
    <dgm:cxn modelId="{FCBBC360-EC25-411F-8A35-BFC7196FD703}" type="presOf" srcId="{F7F9AD25-1A4D-4FFC-9B2C-331DA3ACC009}" destId="{61129504-6DCC-4E5D-AECF-F1D3F1D43ACA}" srcOrd="1" destOrd="0" presId="urn:microsoft.com/office/officeart/2005/8/layout/process1"/>
    <dgm:cxn modelId="{3E255107-5040-41FB-97E0-D82687510D60}" srcId="{937F06EF-80F6-4F94-BACB-8C2E31AC0341}" destId="{D56FAC3E-7EFA-4C89-91FA-0547D05DBF01}" srcOrd="2" destOrd="0" parTransId="{4ECA08BE-6387-4F4D-9018-4C53734008A7}" sibTransId="{8DBAA6D7-D0A5-4F39-881E-148EFB62422D}"/>
    <dgm:cxn modelId="{66576920-0FAB-469C-99B1-762E46F6D142}" srcId="{937F06EF-80F6-4F94-BACB-8C2E31AC0341}" destId="{2CACE109-9D13-4AFB-8486-ECF51400ABD2}" srcOrd="0" destOrd="0" parTransId="{1F72BA61-A08D-4062-8293-C207F858ADC9}" sibTransId="{B5C1746D-9781-44DF-B64D-64F7F6585D83}"/>
    <dgm:cxn modelId="{9FE00337-360B-48DD-BE72-C252D2CEC13C}" type="presOf" srcId="{52DE5AC4-147F-440C-9F25-1F64F809E720}" destId="{74F0EB9F-469A-46C1-9C7E-F764831451DC}" srcOrd="1" destOrd="0" presId="urn:microsoft.com/office/officeart/2005/8/layout/process1"/>
    <dgm:cxn modelId="{5ADD42FF-4DF0-4315-B949-D33F5C4C7EE4}" type="presOf" srcId="{52DE5AC4-147F-440C-9F25-1F64F809E720}" destId="{5B5298D8-2078-420F-B89F-FFE91423EE99}" srcOrd="0" destOrd="0" presId="urn:microsoft.com/office/officeart/2005/8/layout/process1"/>
    <dgm:cxn modelId="{ACC44915-4DD3-486F-A2FA-95824C586D28}" type="presOf" srcId="{B5C1746D-9781-44DF-B64D-64F7F6585D83}" destId="{E7DFDCFF-76C5-43B5-9948-52E78A1AE833}" srcOrd="0" destOrd="0" presId="urn:microsoft.com/office/officeart/2005/8/layout/process1"/>
    <dgm:cxn modelId="{3E42FDE7-BDC8-41BE-A838-7E8ACA21FB7A}" type="presOf" srcId="{2CACE109-9D13-4AFB-8486-ECF51400ABD2}" destId="{E313F6AA-56EC-487C-963E-9772298522D9}" srcOrd="0" destOrd="0" presId="urn:microsoft.com/office/officeart/2005/8/layout/process1"/>
    <dgm:cxn modelId="{20324934-7F4F-4F7D-AA2D-830101FA1F47}" type="presOf" srcId="{A2953163-DC31-4876-BC7C-BA966921D702}" destId="{F58681A3-F1E6-4985-88E0-AF2DEE327A2A}" srcOrd="1" destOrd="0" presId="urn:microsoft.com/office/officeart/2005/8/layout/process1"/>
    <dgm:cxn modelId="{C2DE675C-39A0-4F99-93D6-7167E9B3CDD8}" type="presOf" srcId="{B5C1746D-9781-44DF-B64D-64F7F6585D83}" destId="{A42DBAFA-9411-4E3C-BB08-93A05B8BE4EC}" srcOrd="1" destOrd="0" presId="urn:microsoft.com/office/officeart/2005/8/layout/process1"/>
    <dgm:cxn modelId="{C3B1089C-6A5A-41BA-8FE0-92211E88890A}" type="presOf" srcId="{8DBAA6D7-D0A5-4F39-881E-148EFB62422D}" destId="{700D53C2-BDC6-40DD-903E-1AC8DFAD0815}" srcOrd="1" destOrd="0" presId="urn:microsoft.com/office/officeart/2005/8/layout/process1"/>
    <dgm:cxn modelId="{983A9820-1637-4F07-8284-5A903DADB967}" srcId="{937F06EF-80F6-4F94-BACB-8C2E31AC0341}" destId="{A39DB223-1CF2-4DC9-94C5-8F052FEAAF13}" srcOrd="3" destOrd="0" parTransId="{3C591FCE-1DFF-4720-AED0-4A88C762EB0B}" sibTransId="{F7F9AD25-1A4D-4FFC-9B2C-331DA3ACC009}"/>
    <dgm:cxn modelId="{66D34D3B-E264-4DD3-B8E7-D7E8DB0070CC}" type="presOf" srcId="{491749B7-EF10-4185-934A-522461E27207}" destId="{7E8B31EA-454C-48A3-A93E-9E1CB86D078E}" srcOrd="0" destOrd="0" presId="urn:microsoft.com/office/officeart/2005/8/layout/process1"/>
    <dgm:cxn modelId="{3A529EE4-A695-47CB-B513-1C32C6F56571}" srcId="{937F06EF-80F6-4F94-BACB-8C2E31AC0341}" destId="{491749B7-EF10-4185-934A-522461E27207}" srcOrd="5" destOrd="0" parTransId="{D1402E53-D82B-4A31-AC79-5A206E7E1199}" sibTransId="{27612CA5-977F-4A81-BAC8-96FDC3DCFB72}"/>
    <dgm:cxn modelId="{486A33C0-EBD4-40BE-9A23-25A32A2191EA}" type="presOf" srcId="{8DBAA6D7-D0A5-4F39-881E-148EFB62422D}" destId="{E610100F-14FF-43F6-957D-5C1F0F229F75}" srcOrd="0" destOrd="0" presId="urn:microsoft.com/office/officeart/2005/8/layout/process1"/>
    <dgm:cxn modelId="{583EF683-15D3-42E5-8A56-D3E4DDF218DA}" srcId="{937F06EF-80F6-4F94-BACB-8C2E31AC0341}" destId="{4006CE48-7511-40DB-99FE-B91D59F7C7F7}" srcOrd="4" destOrd="0" parTransId="{28AEFFD5-FD3B-4D5D-940B-8D52B82B2D1E}" sibTransId="{A2953163-DC31-4876-BC7C-BA966921D702}"/>
    <dgm:cxn modelId="{200091A3-1B33-44D3-8C23-6A31E5D9A4DF}" type="presOf" srcId="{F7F9AD25-1A4D-4FFC-9B2C-331DA3ACC009}" destId="{D37DDEB5-A702-47DB-8433-779E4BC577F6}" srcOrd="0" destOrd="0" presId="urn:microsoft.com/office/officeart/2005/8/layout/process1"/>
    <dgm:cxn modelId="{EB4BD6CF-0045-4A35-857A-FDAD241C8A37}" srcId="{937F06EF-80F6-4F94-BACB-8C2E31AC0341}" destId="{CA885593-3B62-4EED-A488-39E7F1F4B577}" srcOrd="1" destOrd="0" parTransId="{DC02FF86-AF05-4763-A1E2-DB8E82399DB7}" sibTransId="{52DE5AC4-147F-440C-9F25-1F64F809E720}"/>
    <dgm:cxn modelId="{3A725686-800A-40B1-9B14-C232D41FB5B0}" type="presOf" srcId="{A2953163-DC31-4876-BC7C-BA966921D702}" destId="{2738EA77-F186-4709-91C3-08C06BB95125}" srcOrd="0" destOrd="0" presId="urn:microsoft.com/office/officeart/2005/8/layout/process1"/>
    <dgm:cxn modelId="{CE603870-B687-46B2-83BF-9F2CED30C4B3}" type="presOf" srcId="{D56FAC3E-7EFA-4C89-91FA-0547D05DBF01}" destId="{BEB0EFCF-721C-4C4D-BC6E-B59F8EB5D5E6}" srcOrd="0" destOrd="0" presId="urn:microsoft.com/office/officeart/2005/8/layout/process1"/>
    <dgm:cxn modelId="{E703A5D8-3990-4FF7-BF71-273856B62AC8}" type="presOf" srcId="{937F06EF-80F6-4F94-BACB-8C2E31AC0341}" destId="{2153FE52-31B0-407F-B9EB-4A858A9D00E2}" srcOrd="0" destOrd="0" presId="urn:microsoft.com/office/officeart/2005/8/layout/process1"/>
    <dgm:cxn modelId="{0224A719-BC8F-4C72-AF60-C0F3D27075EE}" type="presParOf" srcId="{2153FE52-31B0-407F-B9EB-4A858A9D00E2}" destId="{E313F6AA-56EC-487C-963E-9772298522D9}" srcOrd="0" destOrd="0" presId="urn:microsoft.com/office/officeart/2005/8/layout/process1"/>
    <dgm:cxn modelId="{5EB721F0-71D6-4601-9438-A092A8CCE992}" type="presParOf" srcId="{2153FE52-31B0-407F-B9EB-4A858A9D00E2}" destId="{E7DFDCFF-76C5-43B5-9948-52E78A1AE833}" srcOrd="1" destOrd="0" presId="urn:microsoft.com/office/officeart/2005/8/layout/process1"/>
    <dgm:cxn modelId="{5E2DF7F2-E09C-4B8D-9D83-52C3AC496251}" type="presParOf" srcId="{E7DFDCFF-76C5-43B5-9948-52E78A1AE833}" destId="{A42DBAFA-9411-4E3C-BB08-93A05B8BE4EC}" srcOrd="0" destOrd="0" presId="urn:microsoft.com/office/officeart/2005/8/layout/process1"/>
    <dgm:cxn modelId="{7DEB076C-B8D7-43F9-AB1A-F9887A98808E}" type="presParOf" srcId="{2153FE52-31B0-407F-B9EB-4A858A9D00E2}" destId="{E88A6E04-E785-4EE8-9416-65877CA3F2B8}" srcOrd="2" destOrd="0" presId="urn:microsoft.com/office/officeart/2005/8/layout/process1"/>
    <dgm:cxn modelId="{ACB51590-EFB3-4403-91E8-9E87A8F9EB94}" type="presParOf" srcId="{2153FE52-31B0-407F-B9EB-4A858A9D00E2}" destId="{5B5298D8-2078-420F-B89F-FFE91423EE99}" srcOrd="3" destOrd="0" presId="urn:microsoft.com/office/officeart/2005/8/layout/process1"/>
    <dgm:cxn modelId="{67F48F9A-A870-48C8-980F-0C3910D45CD6}" type="presParOf" srcId="{5B5298D8-2078-420F-B89F-FFE91423EE99}" destId="{74F0EB9F-469A-46C1-9C7E-F764831451DC}" srcOrd="0" destOrd="0" presId="urn:microsoft.com/office/officeart/2005/8/layout/process1"/>
    <dgm:cxn modelId="{C019D9B3-580A-43A1-A384-2C904DB456A3}" type="presParOf" srcId="{2153FE52-31B0-407F-B9EB-4A858A9D00E2}" destId="{BEB0EFCF-721C-4C4D-BC6E-B59F8EB5D5E6}" srcOrd="4" destOrd="0" presId="urn:microsoft.com/office/officeart/2005/8/layout/process1"/>
    <dgm:cxn modelId="{7E64B92E-69A6-4F3E-BF84-D5B5DEC87F51}" type="presParOf" srcId="{2153FE52-31B0-407F-B9EB-4A858A9D00E2}" destId="{E610100F-14FF-43F6-957D-5C1F0F229F75}" srcOrd="5" destOrd="0" presId="urn:microsoft.com/office/officeart/2005/8/layout/process1"/>
    <dgm:cxn modelId="{C1D7B69A-D850-4635-A1FF-DBCF599EBB6A}" type="presParOf" srcId="{E610100F-14FF-43F6-957D-5C1F0F229F75}" destId="{700D53C2-BDC6-40DD-903E-1AC8DFAD0815}" srcOrd="0" destOrd="0" presId="urn:microsoft.com/office/officeart/2005/8/layout/process1"/>
    <dgm:cxn modelId="{01D301C0-1442-4C70-8BD3-4304B75340EA}" type="presParOf" srcId="{2153FE52-31B0-407F-B9EB-4A858A9D00E2}" destId="{BE26FCC8-6C21-4B80-B526-4E46F0AF5B54}" srcOrd="6" destOrd="0" presId="urn:microsoft.com/office/officeart/2005/8/layout/process1"/>
    <dgm:cxn modelId="{1982FBDB-4255-428E-95BD-7523E6CB9E2B}" type="presParOf" srcId="{2153FE52-31B0-407F-B9EB-4A858A9D00E2}" destId="{D37DDEB5-A702-47DB-8433-779E4BC577F6}" srcOrd="7" destOrd="0" presId="urn:microsoft.com/office/officeart/2005/8/layout/process1"/>
    <dgm:cxn modelId="{8FE40C0C-BBD8-4953-B852-3809A5A2AB5A}" type="presParOf" srcId="{D37DDEB5-A702-47DB-8433-779E4BC577F6}" destId="{61129504-6DCC-4E5D-AECF-F1D3F1D43ACA}" srcOrd="0" destOrd="0" presId="urn:microsoft.com/office/officeart/2005/8/layout/process1"/>
    <dgm:cxn modelId="{DBB24CE8-2EA6-43B2-A00C-5D3EA963B3CD}" type="presParOf" srcId="{2153FE52-31B0-407F-B9EB-4A858A9D00E2}" destId="{E8A06C60-A491-4D4F-A56B-1D3E18FDF9D3}" srcOrd="8" destOrd="0" presId="urn:microsoft.com/office/officeart/2005/8/layout/process1"/>
    <dgm:cxn modelId="{2A939CCC-D70F-4834-8EAB-4F6DE61C1F1A}" type="presParOf" srcId="{2153FE52-31B0-407F-B9EB-4A858A9D00E2}" destId="{2738EA77-F186-4709-91C3-08C06BB95125}" srcOrd="9" destOrd="0" presId="urn:microsoft.com/office/officeart/2005/8/layout/process1"/>
    <dgm:cxn modelId="{81A03381-9708-4922-947D-FDBEA2538E17}" type="presParOf" srcId="{2738EA77-F186-4709-91C3-08C06BB95125}" destId="{F58681A3-F1E6-4985-88E0-AF2DEE327A2A}" srcOrd="0" destOrd="0" presId="urn:microsoft.com/office/officeart/2005/8/layout/process1"/>
    <dgm:cxn modelId="{0EBC7BC5-0C09-4649-AD95-AA132133AA2E}" type="presParOf" srcId="{2153FE52-31B0-407F-B9EB-4A858A9D00E2}" destId="{7E8B31EA-454C-48A3-A93E-9E1CB86D078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AB999-5C4A-4261-96A6-70D9FD7BF8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7E33CAE-0733-4127-913C-A481AEDEB81B}">
      <dgm:prSet phldrT="[Text]"/>
      <dgm:spPr/>
      <dgm:t>
        <a:bodyPr/>
        <a:lstStyle/>
        <a:p>
          <a:r>
            <a:rPr lang="en-GB" b="1" dirty="0" err="1" smtClean="0"/>
            <a:t>Reformas</a:t>
          </a:r>
          <a:r>
            <a:rPr lang="en-GB" b="1" dirty="0" smtClean="0"/>
            <a:t> en la </a:t>
          </a:r>
          <a:r>
            <a:rPr lang="en-GB" b="1" dirty="0" err="1" smtClean="0"/>
            <a:t>Cobertura</a:t>
          </a:r>
          <a:r>
            <a:rPr lang="en-GB" b="1" dirty="0" smtClean="0"/>
            <a:t> Universal, </a:t>
          </a:r>
          <a:br>
            <a:rPr lang="en-GB" b="1" dirty="0" smtClean="0"/>
          </a:br>
          <a:r>
            <a:rPr lang="en-GB" b="1" dirty="0" err="1" smtClean="0"/>
            <a:t>para</a:t>
          </a:r>
          <a:r>
            <a:rPr lang="en-GB" b="1" dirty="0" smtClean="0"/>
            <a:t> </a:t>
          </a:r>
          <a:r>
            <a:rPr lang="en-GB" b="1" dirty="0" err="1" smtClean="0"/>
            <a:t>mejorar</a:t>
          </a:r>
          <a:r>
            <a:rPr lang="en-GB" b="1" dirty="0" smtClean="0"/>
            <a:t> la </a:t>
          </a:r>
          <a:r>
            <a:rPr lang="en-GB" b="1" dirty="0" err="1" smtClean="0"/>
            <a:t>equidad</a:t>
          </a:r>
          <a:r>
            <a:rPr lang="en-GB" b="1" dirty="0" smtClean="0"/>
            <a:t> en </a:t>
          </a:r>
          <a:r>
            <a:rPr lang="en-GB" b="1" dirty="0" err="1" smtClean="0"/>
            <a:t>salud</a:t>
          </a:r>
          <a:endParaRPr lang="es-AR" dirty="0" smtClean="0"/>
        </a:p>
      </dgm:t>
    </dgm:pt>
    <dgm:pt modelId="{208FE5F7-9688-4D7F-B1DE-8FEB19501CD5}" type="parTrans" cxnId="{A7F0F506-F889-4080-903C-82ABC80A310D}">
      <dgm:prSet/>
      <dgm:spPr/>
      <dgm:t>
        <a:bodyPr/>
        <a:lstStyle/>
        <a:p>
          <a:endParaRPr lang="es-AR"/>
        </a:p>
      </dgm:t>
    </dgm:pt>
    <dgm:pt modelId="{692FBB57-B76A-4D32-8912-139D29E14720}" type="sibTrans" cxnId="{A7F0F506-F889-4080-903C-82ABC80A310D}">
      <dgm:prSet/>
      <dgm:spPr/>
      <dgm:t>
        <a:bodyPr/>
        <a:lstStyle/>
        <a:p>
          <a:endParaRPr lang="es-AR"/>
        </a:p>
      </dgm:t>
    </dgm:pt>
    <dgm:pt modelId="{7A89D2A1-422F-4D80-B6D6-6B6ABFBD54D1}">
      <dgm:prSet phldrT="[Text]"/>
      <dgm:spPr/>
      <dgm:t>
        <a:bodyPr/>
        <a:lstStyle/>
        <a:p>
          <a:r>
            <a:rPr lang="en-GB" b="1" dirty="0" err="1" smtClean="0"/>
            <a:t>Reformas</a:t>
          </a:r>
          <a:r>
            <a:rPr lang="en-GB" b="1" dirty="0" smtClean="0"/>
            <a:t> en la </a:t>
          </a:r>
          <a:r>
            <a:rPr lang="en-GB" b="1" dirty="0" err="1" smtClean="0"/>
            <a:t>provisión</a:t>
          </a:r>
          <a:r>
            <a:rPr lang="en-GB" b="1" dirty="0" smtClean="0"/>
            <a:t> de </a:t>
          </a:r>
          <a:r>
            <a:rPr lang="en-GB" b="1" dirty="0" err="1" smtClean="0"/>
            <a:t>servicios</a:t>
          </a:r>
          <a:r>
            <a:rPr lang="en-GB" b="1" dirty="0" smtClean="0"/>
            <a:t>, </a:t>
          </a:r>
          <a:r>
            <a:rPr lang="en-GB" b="1" dirty="0" err="1" smtClean="0"/>
            <a:t>para</a:t>
          </a:r>
          <a:r>
            <a:rPr lang="en-GB" b="1" dirty="0" smtClean="0"/>
            <a:t> </a:t>
          </a:r>
          <a:r>
            <a:rPr lang="en-GB" b="1" dirty="0" err="1" smtClean="0"/>
            <a:t>que</a:t>
          </a:r>
          <a:r>
            <a:rPr lang="en-GB" b="1" dirty="0" smtClean="0"/>
            <a:t> </a:t>
          </a:r>
          <a:r>
            <a:rPr lang="en-GB" b="1" dirty="0" err="1" smtClean="0"/>
            <a:t>las</a:t>
          </a:r>
          <a:r>
            <a:rPr lang="en-GB" b="1" dirty="0" smtClean="0"/>
            <a:t> personas </a:t>
          </a:r>
          <a:r>
            <a:rPr lang="en-GB" b="1" dirty="0" err="1" smtClean="0"/>
            <a:t>sean</a:t>
          </a:r>
          <a:r>
            <a:rPr lang="en-GB" b="1" dirty="0" smtClean="0"/>
            <a:t> el </a:t>
          </a:r>
          <a:r>
            <a:rPr lang="en-GB" b="1" dirty="0" err="1" smtClean="0"/>
            <a:t>centro</a:t>
          </a:r>
          <a:r>
            <a:rPr lang="en-GB" b="1" dirty="0" smtClean="0"/>
            <a:t> del </a:t>
          </a:r>
          <a:r>
            <a:rPr lang="en-GB" b="1" dirty="0" err="1" smtClean="0"/>
            <a:t>sistema</a:t>
          </a:r>
          <a:r>
            <a:rPr lang="en-GB" b="1" dirty="0" smtClean="0"/>
            <a:t> de </a:t>
          </a:r>
          <a:r>
            <a:rPr lang="en-GB" b="1" dirty="0" err="1" smtClean="0"/>
            <a:t>salud</a:t>
          </a:r>
          <a:r>
            <a:rPr lang="en-GB" b="1" dirty="0" smtClean="0"/>
            <a:t> </a:t>
          </a:r>
        </a:p>
      </dgm:t>
    </dgm:pt>
    <dgm:pt modelId="{60DEBB62-D63D-4605-B6E7-F3BA86ACBC31}" type="parTrans" cxnId="{E4D17AA4-68A9-490E-8FE8-0112D6D81593}">
      <dgm:prSet/>
      <dgm:spPr/>
      <dgm:t>
        <a:bodyPr/>
        <a:lstStyle/>
        <a:p>
          <a:endParaRPr lang="es-AR"/>
        </a:p>
      </dgm:t>
    </dgm:pt>
    <dgm:pt modelId="{FDB7C0E5-D124-4C4F-AD0E-6E8E1CA861A7}" type="sibTrans" cxnId="{E4D17AA4-68A9-490E-8FE8-0112D6D81593}">
      <dgm:prSet/>
      <dgm:spPr/>
      <dgm:t>
        <a:bodyPr/>
        <a:lstStyle/>
        <a:p>
          <a:endParaRPr lang="es-AR"/>
        </a:p>
      </dgm:t>
    </dgm:pt>
    <dgm:pt modelId="{5F7BB9A3-955B-4922-9B8A-2CD3BCAA32B1}">
      <dgm:prSet phldrT="[Text]"/>
      <dgm:spPr/>
      <dgm:t>
        <a:bodyPr/>
        <a:lstStyle/>
        <a:p>
          <a:r>
            <a:rPr lang="en-GB" b="1" dirty="0" err="1" smtClean="0"/>
            <a:t>Reformas</a:t>
          </a:r>
          <a:r>
            <a:rPr lang="en-GB" b="1" dirty="0" smtClean="0"/>
            <a:t> en el </a:t>
          </a:r>
          <a:r>
            <a:rPr lang="en-GB" b="1" dirty="0" err="1" smtClean="0"/>
            <a:t>liderazgo</a:t>
          </a:r>
          <a:r>
            <a:rPr lang="en-GB" b="1" dirty="0" smtClean="0"/>
            <a:t>, </a:t>
          </a:r>
          <a:r>
            <a:rPr lang="en-GB" b="1" dirty="0" err="1" smtClean="0"/>
            <a:t>para</a:t>
          </a:r>
          <a:r>
            <a:rPr lang="en-GB" b="1" dirty="0" smtClean="0"/>
            <a:t> </a:t>
          </a:r>
          <a:r>
            <a:rPr lang="en-GB" b="1" dirty="0" err="1" smtClean="0"/>
            <a:t>que</a:t>
          </a:r>
          <a:r>
            <a:rPr lang="en-GB" b="1" dirty="0" smtClean="0"/>
            <a:t> </a:t>
          </a:r>
          <a:r>
            <a:rPr lang="en-GB" b="1" dirty="0" err="1" smtClean="0"/>
            <a:t>las</a:t>
          </a:r>
          <a:r>
            <a:rPr lang="en-GB" b="1" dirty="0" smtClean="0"/>
            <a:t> </a:t>
          </a:r>
          <a:r>
            <a:rPr lang="en-GB" b="1" dirty="0" err="1" smtClean="0"/>
            <a:t>autoridades</a:t>
          </a:r>
          <a:r>
            <a:rPr lang="en-GB" b="1" dirty="0" smtClean="0"/>
            <a:t> de </a:t>
          </a:r>
          <a:r>
            <a:rPr lang="en-GB" b="1" dirty="0" err="1" smtClean="0"/>
            <a:t>salud</a:t>
          </a:r>
          <a:r>
            <a:rPr lang="en-GB" b="1" dirty="0" smtClean="0"/>
            <a:t> </a:t>
          </a:r>
          <a:r>
            <a:rPr lang="en-GB" b="1" dirty="0" err="1" smtClean="0"/>
            <a:t>sean</a:t>
          </a:r>
          <a:r>
            <a:rPr lang="en-GB" b="1" dirty="0" smtClean="0"/>
            <a:t> </a:t>
          </a:r>
          <a:r>
            <a:rPr lang="en-GB" b="1" dirty="0" err="1" smtClean="0"/>
            <a:t>más</a:t>
          </a:r>
          <a:r>
            <a:rPr lang="en-GB" b="1" dirty="0" smtClean="0"/>
            <a:t> </a:t>
          </a:r>
          <a:r>
            <a:rPr lang="en-GB" b="1" dirty="0" err="1" smtClean="0"/>
            <a:t>confiables</a:t>
          </a:r>
          <a:endParaRPr lang="es-AR" dirty="0" smtClean="0"/>
        </a:p>
      </dgm:t>
    </dgm:pt>
    <dgm:pt modelId="{956241A9-9E0A-48EC-BCA6-97B88C22AB05}" type="parTrans" cxnId="{0C3162F9-D362-43A1-9A62-EFB3DAC578CE}">
      <dgm:prSet/>
      <dgm:spPr/>
      <dgm:t>
        <a:bodyPr/>
        <a:lstStyle/>
        <a:p>
          <a:endParaRPr lang="es-AR"/>
        </a:p>
      </dgm:t>
    </dgm:pt>
    <dgm:pt modelId="{A6AD2F16-9A4B-4576-BEAC-2EF8DE683C7D}" type="sibTrans" cxnId="{0C3162F9-D362-43A1-9A62-EFB3DAC578CE}">
      <dgm:prSet/>
      <dgm:spPr/>
      <dgm:t>
        <a:bodyPr/>
        <a:lstStyle/>
        <a:p>
          <a:endParaRPr lang="es-AR"/>
        </a:p>
      </dgm:t>
    </dgm:pt>
    <dgm:pt modelId="{F7C3C28C-D84F-4994-8DF0-548DDC3EE4F0}">
      <dgm:prSet phldrT="[Text]"/>
      <dgm:spPr/>
      <dgm:t>
        <a:bodyPr/>
        <a:lstStyle/>
        <a:p>
          <a:r>
            <a:rPr lang="en-GB" b="1" dirty="0" err="1" smtClean="0"/>
            <a:t>Reformas</a:t>
          </a:r>
          <a:r>
            <a:rPr lang="en-GB" b="1" dirty="0" smtClean="0"/>
            <a:t> en </a:t>
          </a:r>
          <a:r>
            <a:rPr lang="en-GB" b="1" dirty="0" err="1" smtClean="0"/>
            <a:t>las</a:t>
          </a:r>
          <a:r>
            <a:rPr lang="en-GB" b="1" dirty="0" smtClean="0"/>
            <a:t> </a:t>
          </a:r>
          <a:r>
            <a:rPr lang="en-GB" b="1" dirty="0" err="1" smtClean="0"/>
            <a:t>políticas</a:t>
          </a:r>
          <a:r>
            <a:rPr lang="en-GB" b="1" dirty="0" smtClean="0"/>
            <a:t> </a:t>
          </a:r>
          <a:r>
            <a:rPr lang="en-GB" b="1" dirty="0" err="1" smtClean="0"/>
            <a:t>públicas,para</a:t>
          </a:r>
          <a:r>
            <a:rPr lang="en-GB" b="1" dirty="0" smtClean="0"/>
            <a:t> </a:t>
          </a:r>
          <a:r>
            <a:rPr lang="en-GB" b="1" dirty="0" err="1" smtClean="0"/>
            <a:t>promover</a:t>
          </a:r>
          <a:r>
            <a:rPr lang="en-GB" b="1" dirty="0" smtClean="0"/>
            <a:t> y </a:t>
          </a:r>
          <a:r>
            <a:rPr lang="en-GB" b="1" dirty="0" err="1" smtClean="0"/>
            <a:t>proteger</a:t>
          </a:r>
          <a:r>
            <a:rPr lang="en-GB" b="1" dirty="0" smtClean="0"/>
            <a:t> la </a:t>
          </a:r>
          <a:r>
            <a:rPr lang="en-GB" b="1" dirty="0" err="1" smtClean="0"/>
            <a:t>salud</a:t>
          </a:r>
          <a:r>
            <a:rPr lang="en-GB" b="1" dirty="0" smtClean="0"/>
            <a:t> de </a:t>
          </a:r>
          <a:r>
            <a:rPr lang="en-GB" b="1" dirty="0" err="1" smtClean="0"/>
            <a:t>las</a:t>
          </a:r>
          <a:r>
            <a:rPr lang="en-GB" b="1" dirty="0" smtClean="0"/>
            <a:t> </a:t>
          </a:r>
          <a:r>
            <a:rPr lang="en-GB" b="1" dirty="0" err="1" smtClean="0"/>
            <a:t>comunidades</a:t>
          </a:r>
          <a:r>
            <a:rPr lang="en-GB" b="1" dirty="0" smtClean="0"/>
            <a:t> (</a:t>
          </a:r>
          <a:r>
            <a:rPr lang="en-GB" b="1" dirty="0" err="1" smtClean="0"/>
            <a:t>HiAP</a:t>
          </a:r>
          <a:r>
            <a:rPr lang="en-GB" b="1" dirty="0" smtClean="0"/>
            <a:t>)</a:t>
          </a:r>
          <a:endParaRPr lang="es-AR" dirty="0"/>
        </a:p>
      </dgm:t>
    </dgm:pt>
    <dgm:pt modelId="{C0F63902-DF51-43AD-9644-E001CCA5242B}" type="parTrans" cxnId="{CE6477DB-6BFD-4969-8351-3EF593C6C0C0}">
      <dgm:prSet/>
      <dgm:spPr/>
      <dgm:t>
        <a:bodyPr/>
        <a:lstStyle/>
        <a:p>
          <a:endParaRPr lang="es-AR"/>
        </a:p>
      </dgm:t>
    </dgm:pt>
    <dgm:pt modelId="{7DEA0396-B369-4C74-A66E-58E547EBB839}" type="sibTrans" cxnId="{CE6477DB-6BFD-4969-8351-3EF593C6C0C0}">
      <dgm:prSet/>
      <dgm:spPr/>
      <dgm:t>
        <a:bodyPr/>
        <a:lstStyle/>
        <a:p>
          <a:endParaRPr lang="es-AR"/>
        </a:p>
      </dgm:t>
    </dgm:pt>
    <dgm:pt modelId="{A2ECFC08-DF85-4A86-835B-5C21E3F2D05D}" type="pres">
      <dgm:prSet presAssocID="{B28AB999-5C4A-4261-96A6-70D9FD7BF8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8770722-69A5-4CA7-ABF6-59F4E35E2396}" type="pres">
      <dgm:prSet presAssocID="{47E33CAE-0733-4127-913C-A481AEDEB8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2E051B-CA1B-4CFE-9869-79D51FE36468}" type="pres">
      <dgm:prSet presAssocID="{692FBB57-B76A-4D32-8912-139D29E14720}" presName="sibTrans" presStyleCnt="0"/>
      <dgm:spPr/>
    </dgm:pt>
    <dgm:pt modelId="{200C16C2-07E2-4EAE-BBBE-51674A687A66}" type="pres">
      <dgm:prSet presAssocID="{7A89D2A1-422F-4D80-B6D6-6B6ABFBD54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1CF8EE-844B-48C6-AA04-29DFF930DB98}" type="pres">
      <dgm:prSet presAssocID="{FDB7C0E5-D124-4C4F-AD0E-6E8E1CA861A7}" presName="sibTrans" presStyleCnt="0"/>
      <dgm:spPr/>
    </dgm:pt>
    <dgm:pt modelId="{54AA135E-7091-4174-98B6-F11EBC384FE8}" type="pres">
      <dgm:prSet presAssocID="{5F7BB9A3-955B-4922-9B8A-2CD3BCAA32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440C28-A681-4C85-9729-00796F9270CD}" type="pres">
      <dgm:prSet presAssocID="{A6AD2F16-9A4B-4576-BEAC-2EF8DE683C7D}" presName="sibTrans" presStyleCnt="0"/>
      <dgm:spPr/>
    </dgm:pt>
    <dgm:pt modelId="{A1BB96A8-3FED-4C12-B4A7-027958DBE727}" type="pres">
      <dgm:prSet presAssocID="{F7C3C28C-D84F-4994-8DF0-548DDC3EE4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E6477DB-6BFD-4969-8351-3EF593C6C0C0}" srcId="{B28AB999-5C4A-4261-96A6-70D9FD7BF826}" destId="{F7C3C28C-D84F-4994-8DF0-548DDC3EE4F0}" srcOrd="3" destOrd="0" parTransId="{C0F63902-DF51-43AD-9644-E001CCA5242B}" sibTransId="{7DEA0396-B369-4C74-A66E-58E547EBB839}"/>
    <dgm:cxn modelId="{4F8654CD-2FC9-423E-8B58-DF081678B878}" type="presOf" srcId="{7A89D2A1-422F-4D80-B6D6-6B6ABFBD54D1}" destId="{200C16C2-07E2-4EAE-BBBE-51674A687A66}" srcOrd="0" destOrd="0" presId="urn:microsoft.com/office/officeart/2005/8/layout/default"/>
    <dgm:cxn modelId="{A7F0F506-F889-4080-903C-82ABC80A310D}" srcId="{B28AB999-5C4A-4261-96A6-70D9FD7BF826}" destId="{47E33CAE-0733-4127-913C-A481AEDEB81B}" srcOrd="0" destOrd="0" parTransId="{208FE5F7-9688-4D7F-B1DE-8FEB19501CD5}" sibTransId="{692FBB57-B76A-4D32-8912-139D29E14720}"/>
    <dgm:cxn modelId="{E4D17AA4-68A9-490E-8FE8-0112D6D81593}" srcId="{B28AB999-5C4A-4261-96A6-70D9FD7BF826}" destId="{7A89D2A1-422F-4D80-B6D6-6B6ABFBD54D1}" srcOrd="1" destOrd="0" parTransId="{60DEBB62-D63D-4605-B6E7-F3BA86ACBC31}" sibTransId="{FDB7C0E5-D124-4C4F-AD0E-6E8E1CA861A7}"/>
    <dgm:cxn modelId="{5EC4FC25-912B-44C8-997C-2A4DC89E24A0}" type="presOf" srcId="{5F7BB9A3-955B-4922-9B8A-2CD3BCAA32B1}" destId="{54AA135E-7091-4174-98B6-F11EBC384FE8}" srcOrd="0" destOrd="0" presId="urn:microsoft.com/office/officeart/2005/8/layout/default"/>
    <dgm:cxn modelId="{C7BC7BF3-5F0E-4CDE-8B3B-698AE9B03F0E}" type="presOf" srcId="{F7C3C28C-D84F-4994-8DF0-548DDC3EE4F0}" destId="{A1BB96A8-3FED-4C12-B4A7-027958DBE727}" srcOrd="0" destOrd="0" presId="urn:microsoft.com/office/officeart/2005/8/layout/default"/>
    <dgm:cxn modelId="{9DE3E541-4375-4C29-AF0C-1C37CE039F1B}" type="presOf" srcId="{B28AB999-5C4A-4261-96A6-70D9FD7BF826}" destId="{A2ECFC08-DF85-4A86-835B-5C21E3F2D05D}" srcOrd="0" destOrd="0" presId="urn:microsoft.com/office/officeart/2005/8/layout/default"/>
    <dgm:cxn modelId="{C72093F3-C053-42AA-A279-90327E55075E}" type="presOf" srcId="{47E33CAE-0733-4127-913C-A481AEDEB81B}" destId="{18770722-69A5-4CA7-ABF6-59F4E35E2396}" srcOrd="0" destOrd="0" presId="urn:microsoft.com/office/officeart/2005/8/layout/default"/>
    <dgm:cxn modelId="{0C3162F9-D362-43A1-9A62-EFB3DAC578CE}" srcId="{B28AB999-5C4A-4261-96A6-70D9FD7BF826}" destId="{5F7BB9A3-955B-4922-9B8A-2CD3BCAA32B1}" srcOrd="2" destOrd="0" parTransId="{956241A9-9E0A-48EC-BCA6-97B88C22AB05}" sibTransId="{A6AD2F16-9A4B-4576-BEAC-2EF8DE683C7D}"/>
    <dgm:cxn modelId="{29E9A039-E8B0-42E1-9776-87E114710FC2}" type="presParOf" srcId="{A2ECFC08-DF85-4A86-835B-5C21E3F2D05D}" destId="{18770722-69A5-4CA7-ABF6-59F4E35E2396}" srcOrd="0" destOrd="0" presId="urn:microsoft.com/office/officeart/2005/8/layout/default"/>
    <dgm:cxn modelId="{5F77D97F-1BC0-4490-9859-5728CC407A39}" type="presParOf" srcId="{A2ECFC08-DF85-4A86-835B-5C21E3F2D05D}" destId="{F32E051B-CA1B-4CFE-9869-79D51FE36468}" srcOrd="1" destOrd="0" presId="urn:microsoft.com/office/officeart/2005/8/layout/default"/>
    <dgm:cxn modelId="{E6C8A76B-3D4E-4B41-95B2-62695B5B23F2}" type="presParOf" srcId="{A2ECFC08-DF85-4A86-835B-5C21E3F2D05D}" destId="{200C16C2-07E2-4EAE-BBBE-51674A687A66}" srcOrd="2" destOrd="0" presId="urn:microsoft.com/office/officeart/2005/8/layout/default"/>
    <dgm:cxn modelId="{7D709D64-0E75-4477-AA93-CBB604262F37}" type="presParOf" srcId="{A2ECFC08-DF85-4A86-835B-5C21E3F2D05D}" destId="{9A1CF8EE-844B-48C6-AA04-29DFF930DB98}" srcOrd="3" destOrd="0" presId="urn:microsoft.com/office/officeart/2005/8/layout/default"/>
    <dgm:cxn modelId="{C5CAC7E4-3E44-41DB-A490-534976965859}" type="presParOf" srcId="{A2ECFC08-DF85-4A86-835B-5C21E3F2D05D}" destId="{54AA135E-7091-4174-98B6-F11EBC384FE8}" srcOrd="4" destOrd="0" presId="urn:microsoft.com/office/officeart/2005/8/layout/default"/>
    <dgm:cxn modelId="{DB7CDF14-427B-43AF-A321-83E84E7F3222}" type="presParOf" srcId="{A2ECFC08-DF85-4A86-835B-5C21E3F2D05D}" destId="{AB440C28-A681-4C85-9729-00796F9270CD}" srcOrd="5" destOrd="0" presId="urn:microsoft.com/office/officeart/2005/8/layout/default"/>
    <dgm:cxn modelId="{3CBB9928-5565-4249-89A4-1603972703EF}" type="presParOf" srcId="{A2ECFC08-DF85-4A86-835B-5C21E3F2D05D}" destId="{A1BB96A8-3FED-4C12-B4A7-027958DBE7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63A6B-DB49-4078-A90B-911BCC30F41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A367183-67ED-49C9-8372-5ACA74B1D409}">
      <dgm:prSet phldrT="[Text]" custT="1"/>
      <dgm:spPr>
        <a:solidFill>
          <a:srgbClr val="C00000"/>
        </a:solidFill>
      </dgm:spPr>
      <dgm:t>
        <a:bodyPr/>
        <a:lstStyle/>
        <a:p>
          <a:r>
            <a:rPr lang="es-AR" sz="2400" dirty="0" smtClean="0"/>
            <a:t>DDHH</a:t>
          </a:r>
        </a:p>
        <a:p>
          <a:r>
            <a:rPr lang="es-AR" sz="2400" dirty="0" smtClean="0"/>
            <a:t>Sustentabilidad</a:t>
          </a:r>
        </a:p>
        <a:p>
          <a:r>
            <a:rPr lang="es-AR" sz="2400" dirty="0" smtClean="0"/>
            <a:t>Equidad</a:t>
          </a:r>
        </a:p>
        <a:p>
          <a:endParaRPr lang="es-AR" sz="2000" dirty="0"/>
        </a:p>
      </dgm:t>
    </dgm:pt>
    <dgm:pt modelId="{88799CCE-7432-41AC-B7D6-4E9DF112B120}" type="parTrans" cxnId="{F6461878-70EE-43D3-85A2-EFD526A8BD21}">
      <dgm:prSet/>
      <dgm:spPr/>
      <dgm:t>
        <a:bodyPr/>
        <a:lstStyle/>
        <a:p>
          <a:endParaRPr lang="es-AR"/>
        </a:p>
      </dgm:t>
    </dgm:pt>
    <dgm:pt modelId="{CE345701-76FE-42EF-A8C2-330B67A83040}" type="sibTrans" cxnId="{F6461878-70EE-43D3-85A2-EFD526A8BD21}">
      <dgm:prSet/>
      <dgm:spPr/>
      <dgm:t>
        <a:bodyPr/>
        <a:lstStyle/>
        <a:p>
          <a:endParaRPr lang="es-AR"/>
        </a:p>
      </dgm:t>
    </dgm:pt>
    <dgm:pt modelId="{CD115594-AEB5-4532-A97C-04B59EF5C06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1800" dirty="0" smtClean="0"/>
            <a:t>Ambiente sustentable</a:t>
          </a:r>
          <a:endParaRPr lang="es-AR" sz="1800" dirty="0"/>
        </a:p>
      </dgm:t>
    </dgm:pt>
    <dgm:pt modelId="{87D181D4-6F59-45AB-BE11-F985B8EE72BB}" type="parTrans" cxnId="{ABC45B64-A096-4895-B6AA-0B0ABC3261A5}">
      <dgm:prSet/>
      <dgm:spPr/>
      <dgm:t>
        <a:bodyPr/>
        <a:lstStyle/>
        <a:p>
          <a:endParaRPr lang="es-AR"/>
        </a:p>
      </dgm:t>
    </dgm:pt>
    <dgm:pt modelId="{60F40BB4-FA5C-479A-8963-8B9A7B0D03AF}" type="sibTrans" cxnId="{ABC45B64-A096-4895-B6AA-0B0ABC3261A5}">
      <dgm:prSet/>
      <dgm:spPr/>
      <dgm:t>
        <a:bodyPr/>
        <a:lstStyle/>
        <a:p>
          <a:endParaRPr lang="es-AR"/>
        </a:p>
      </dgm:t>
    </dgm:pt>
    <dgm:pt modelId="{4D300609-E015-4449-A0D2-4BB84F0B24A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Paz y seguridad</a:t>
          </a:r>
          <a:endParaRPr lang="es-AR" dirty="0"/>
        </a:p>
      </dgm:t>
    </dgm:pt>
    <dgm:pt modelId="{EC72E3BE-4AA1-45AF-9374-BF97FE3AD629}" type="parTrans" cxnId="{61F1AB6D-4D71-4694-8A12-B283BC822A52}">
      <dgm:prSet/>
      <dgm:spPr/>
      <dgm:t>
        <a:bodyPr/>
        <a:lstStyle/>
        <a:p>
          <a:endParaRPr lang="es-AR"/>
        </a:p>
      </dgm:t>
    </dgm:pt>
    <dgm:pt modelId="{07EF2779-AB1A-4C95-BA51-40F0C393B94D}" type="sibTrans" cxnId="{61F1AB6D-4D71-4694-8A12-B283BC822A52}">
      <dgm:prSet/>
      <dgm:spPr/>
      <dgm:t>
        <a:bodyPr/>
        <a:lstStyle/>
        <a:p>
          <a:endParaRPr lang="es-AR"/>
        </a:p>
      </dgm:t>
    </dgm:pt>
    <dgm:pt modelId="{10B9C690-A8CF-4DB4-9000-895968656AB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Desarrollo social inclusivo</a:t>
          </a:r>
          <a:endParaRPr lang="es-AR" dirty="0"/>
        </a:p>
      </dgm:t>
    </dgm:pt>
    <dgm:pt modelId="{4F736C5F-1439-4D82-B8E8-7E928E9FB806}" type="parTrans" cxnId="{8B6D5B66-708D-49A8-A4DC-061830F67629}">
      <dgm:prSet/>
      <dgm:spPr/>
      <dgm:t>
        <a:bodyPr/>
        <a:lstStyle/>
        <a:p>
          <a:endParaRPr lang="es-AR"/>
        </a:p>
      </dgm:t>
    </dgm:pt>
    <dgm:pt modelId="{1253F717-9F1C-42CD-BD5A-22D6843EB65D}" type="sibTrans" cxnId="{8B6D5B66-708D-49A8-A4DC-061830F67629}">
      <dgm:prSet/>
      <dgm:spPr/>
      <dgm:t>
        <a:bodyPr/>
        <a:lstStyle/>
        <a:p>
          <a:endParaRPr lang="es-AR"/>
        </a:p>
      </dgm:t>
    </dgm:pt>
    <dgm:pt modelId="{65F2F565-C218-4B5B-A2CA-72A748D1702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dirty="0" smtClean="0"/>
            <a:t>Desarrollo económico inclusivo</a:t>
          </a:r>
          <a:endParaRPr lang="es-AR" dirty="0"/>
        </a:p>
      </dgm:t>
    </dgm:pt>
    <dgm:pt modelId="{EC909905-95CA-4C76-A9E3-10285688C6F3}" type="parTrans" cxnId="{577BEF87-5BCB-4395-9168-6F5D6EADA26F}">
      <dgm:prSet/>
      <dgm:spPr/>
      <dgm:t>
        <a:bodyPr/>
        <a:lstStyle/>
        <a:p>
          <a:endParaRPr lang="es-AR"/>
        </a:p>
      </dgm:t>
    </dgm:pt>
    <dgm:pt modelId="{E13ACDC8-B3D5-4F8D-9AD3-13984A553CE8}" type="sibTrans" cxnId="{577BEF87-5BCB-4395-9168-6F5D6EADA26F}">
      <dgm:prSet/>
      <dgm:spPr/>
      <dgm:t>
        <a:bodyPr/>
        <a:lstStyle/>
        <a:p>
          <a:endParaRPr lang="es-AR"/>
        </a:p>
      </dgm:t>
    </dgm:pt>
    <dgm:pt modelId="{CD21641A-EA3A-450C-96DA-C4E054B0A7AA}" type="pres">
      <dgm:prSet presAssocID="{5F263A6B-DB49-4078-A90B-911BCC30F4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48FF55D-C76F-4AE9-B866-D5C1588DB3E4}" type="pres">
      <dgm:prSet presAssocID="{CA367183-67ED-49C9-8372-5ACA74B1D409}" presName="centerShape" presStyleLbl="node0" presStyleIdx="0" presStyleCnt="1" custScaleX="118580"/>
      <dgm:spPr/>
      <dgm:t>
        <a:bodyPr/>
        <a:lstStyle/>
        <a:p>
          <a:endParaRPr lang="es-AR"/>
        </a:p>
      </dgm:t>
    </dgm:pt>
    <dgm:pt modelId="{C0F628F6-077E-40ED-A4FF-3476EE28C963}" type="pres">
      <dgm:prSet presAssocID="{CD115594-AEB5-4532-A97C-04B59EF5C0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81C156-9488-4735-9A31-C62EAE62C168}" type="pres">
      <dgm:prSet presAssocID="{CD115594-AEB5-4532-A97C-04B59EF5C06B}" presName="dummy" presStyleCnt="0"/>
      <dgm:spPr/>
    </dgm:pt>
    <dgm:pt modelId="{5F121416-3497-4996-9280-2B74E496C246}" type="pres">
      <dgm:prSet presAssocID="{60F40BB4-FA5C-479A-8963-8B9A7B0D03AF}" presName="sibTrans" presStyleLbl="sibTrans2D1" presStyleIdx="0" presStyleCnt="4"/>
      <dgm:spPr/>
      <dgm:t>
        <a:bodyPr/>
        <a:lstStyle/>
        <a:p>
          <a:endParaRPr lang="es-AR"/>
        </a:p>
      </dgm:t>
    </dgm:pt>
    <dgm:pt modelId="{962890D7-8A4E-429E-8E0F-AF4441F283D6}" type="pres">
      <dgm:prSet presAssocID="{4D300609-E015-4449-A0D2-4BB84F0B24AD}" presName="node" presStyleLbl="node1" presStyleIdx="1" presStyleCnt="4" custRadScaleRad="99999" custRadScaleInc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9DA62C-53EC-442B-A463-C9D17818C1CB}" type="pres">
      <dgm:prSet presAssocID="{4D300609-E015-4449-A0D2-4BB84F0B24AD}" presName="dummy" presStyleCnt="0"/>
      <dgm:spPr/>
    </dgm:pt>
    <dgm:pt modelId="{2F425AE5-262A-451F-8BC6-ECE2A4EB62A7}" type="pres">
      <dgm:prSet presAssocID="{07EF2779-AB1A-4C95-BA51-40F0C393B94D}" presName="sibTrans" presStyleLbl="sibTrans2D1" presStyleIdx="1" presStyleCnt="4"/>
      <dgm:spPr/>
      <dgm:t>
        <a:bodyPr/>
        <a:lstStyle/>
        <a:p>
          <a:endParaRPr lang="es-AR"/>
        </a:p>
      </dgm:t>
    </dgm:pt>
    <dgm:pt modelId="{C01FD6E0-8E1B-4982-9C67-C9438977B421}" type="pres">
      <dgm:prSet presAssocID="{10B9C690-A8CF-4DB4-9000-895968656A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9320692-EE18-4045-9627-ED46C5CB9986}" type="pres">
      <dgm:prSet presAssocID="{10B9C690-A8CF-4DB4-9000-895968656ABF}" presName="dummy" presStyleCnt="0"/>
      <dgm:spPr/>
    </dgm:pt>
    <dgm:pt modelId="{055D622F-9F9C-4627-A6CD-BA0D79D45668}" type="pres">
      <dgm:prSet presAssocID="{1253F717-9F1C-42CD-BD5A-22D6843EB65D}" presName="sibTrans" presStyleLbl="sibTrans2D1" presStyleIdx="2" presStyleCnt="4"/>
      <dgm:spPr/>
      <dgm:t>
        <a:bodyPr/>
        <a:lstStyle/>
        <a:p>
          <a:endParaRPr lang="es-AR"/>
        </a:p>
      </dgm:t>
    </dgm:pt>
    <dgm:pt modelId="{41C1AE55-941A-473C-AA27-BEB9D95361AB}" type="pres">
      <dgm:prSet presAssocID="{65F2F565-C218-4B5B-A2CA-72A748D170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8ABE44-8169-4316-98A7-F06DD3699031}" type="pres">
      <dgm:prSet presAssocID="{65F2F565-C218-4B5B-A2CA-72A748D17021}" presName="dummy" presStyleCnt="0"/>
      <dgm:spPr/>
    </dgm:pt>
    <dgm:pt modelId="{3F1EF7D4-DED3-48D4-8E46-F487605191BF}" type="pres">
      <dgm:prSet presAssocID="{E13ACDC8-B3D5-4F8D-9AD3-13984A553CE8}" presName="sibTrans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863781C2-E9ED-4B40-BEAD-241CC592CD91}" type="presOf" srcId="{1253F717-9F1C-42CD-BD5A-22D6843EB65D}" destId="{055D622F-9F9C-4627-A6CD-BA0D79D45668}" srcOrd="0" destOrd="0" presId="urn:microsoft.com/office/officeart/2005/8/layout/radial6"/>
    <dgm:cxn modelId="{8B6D5B66-708D-49A8-A4DC-061830F67629}" srcId="{CA367183-67ED-49C9-8372-5ACA74B1D409}" destId="{10B9C690-A8CF-4DB4-9000-895968656ABF}" srcOrd="2" destOrd="0" parTransId="{4F736C5F-1439-4D82-B8E8-7E928E9FB806}" sibTransId="{1253F717-9F1C-42CD-BD5A-22D6843EB65D}"/>
    <dgm:cxn modelId="{68F7CA19-3937-4D0B-B327-2D6B7CAAE367}" type="presOf" srcId="{60F40BB4-FA5C-479A-8963-8B9A7B0D03AF}" destId="{5F121416-3497-4996-9280-2B74E496C246}" srcOrd="0" destOrd="0" presId="urn:microsoft.com/office/officeart/2005/8/layout/radial6"/>
    <dgm:cxn modelId="{61F1AB6D-4D71-4694-8A12-B283BC822A52}" srcId="{CA367183-67ED-49C9-8372-5ACA74B1D409}" destId="{4D300609-E015-4449-A0D2-4BB84F0B24AD}" srcOrd="1" destOrd="0" parTransId="{EC72E3BE-4AA1-45AF-9374-BF97FE3AD629}" sibTransId="{07EF2779-AB1A-4C95-BA51-40F0C393B94D}"/>
    <dgm:cxn modelId="{577BEF87-5BCB-4395-9168-6F5D6EADA26F}" srcId="{CA367183-67ED-49C9-8372-5ACA74B1D409}" destId="{65F2F565-C218-4B5B-A2CA-72A748D17021}" srcOrd="3" destOrd="0" parTransId="{EC909905-95CA-4C76-A9E3-10285688C6F3}" sibTransId="{E13ACDC8-B3D5-4F8D-9AD3-13984A553CE8}"/>
    <dgm:cxn modelId="{BA2E7794-258F-4C16-BA61-F4D7458D3AAD}" type="presOf" srcId="{10B9C690-A8CF-4DB4-9000-895968656ABF}" destId="{C01FD6E0-8E1B-4982-9C67-C9438977B421}" srcOrd="0" destOrd="0" presId="urn:microsoft.com/office/officeart/2005/8/layout/radial6"/>
    <dgm:cxn modelId="{B9917AC7-F0D2-4A26-8112-5541D1D1D6E8}" type="presOf" srcId="{5F263A6B-DB49-4078-A90B-911BCC30F416}" destId="{CD21641A-EA3A-450C-96DA-C4E054B0A7AA}" srcOrd="0" destOrd="0" presId="urn:microsoft.com/office/officeart/2005/8/layout/radial6"/>
    <dgm:cxn modelId="{F6461878-70EE-43D3-85A2-EFD526A8BD21}" srcId="{5F263A6B-DB49-4078-A90B-911BCC30F416}" destId="{CA367183-67ED-49C9-8372-5ACA74B1D409}" srcOrd="0" destOrd="0" parTransId="{88799CCE-7432-41AC-B7D6-4E9DF112B120}" sibTransId="{CE345701-76FE-42EF-A8C2-330B67A83040}"/>
    <dgm:cxn modelId="{B874935C-BDF9-47AB-AFD8-DD32318FB3CC}" type="presOf" srcId="{4D300609-E015-4449-A0D2-4BB84F0B24AD}" destId="{962890D7-8A4E-429E-8E0F-AF4441F283D6}" srcOrd="0" destOrd="0" presId="urn:microsoft.com/office/officeart/2005/8/layout/radial6"/>
    <dgm:cxn modelId="{68E2B9CD-ED42-4EF8-B88F-B5706AF26BB2}" type="presOf" srcId="{65F2F565-C218-4B5B-A2CA-72A748D17021}" destId="{41C1AE55-941A-473C-AA27-BEB9D95361AB}" srcOrd="0" destOrd="0" presId="urn:microsoft.com/office/officeart/2005/8/layout/radial6"/>
    <dgm:cxn modelId="{ABC45B64-A096-4895-B6AA-0B0ABC3261A5}" srcId="{CA367183-67ED-49C9-8372-5ACA74B1D409}" destId="{CD115594-AEB5-4532-A97C-04B59EF5C06B}" srcOrd="0" destOrd="0" parTransId="{87D181D4-6F59-45AB-BE11-F985B8EE72BB}" sibTransId="{60F40BB4-FA5C-479A-8963-8B9A7B0D03AF}"/>
    <dgm:cxn modelId="{A19B9918-15D2-4970-8EA5-E0751EB485E8}" type="presOf" srcId="{CA367183-67ED-49C9-8372-5ACA74B1D409}" destId="{A48FF55D-C76F-4AE9-B866-D5C1588DB3E4}" srcOrd="0" destOrd="0" presId="urn:microsoft.com/office/officeart/2005/8/layout/radial6"/>
    <dgm:cxn modelId="{AA5EDFD5-6070-4E2A-A969-19D7DDAF306A}" type="presOf" srcId="{CD115594-AEB5-4532-A97C-04B59EF5C06B}" destId="{C0F628F6-077E-40ED-A4FF-3476EE28C963}" srcOrd="0" destOrd="0" presId="urn:microsoft.com/office/officeart/2005/8/layout/radial6"/>
    <dgm:cxn modelId="{E3DC69C5-7332-40E8-A734-7D334F2CFC1F}" type="presOf" srcId="{E13ACDC8-B3D5-4F8D-9AD3-13984A553CE8}" destId="{3F1EF7D4-DED3-48D4-8E46-F487605191BF}" srcOrd="0" destOrd="0" presId="urn:microsoft.com/office/officeart/2005/8/layout/radial6"/>
    <dgm:cxn modelId="{67236169-6211-493A-B4AA-4E8499A3207B}" type="presOf" srcId="{07EF2779-AB1A-4C95-BA51-40F0C393B94D}" destId="{2F425AE5-262A-451F-8BC6-ECE2A4EB62A7}" srcOrd="0" destOrd="0" presId="urn:microsoft.com/office/officeart/2005/8/layout/radial6"/>
    <dgm:cxn modelId="{6AE81D50-87CE-4BB8-B84A-891AC17B5A60}" type="presParOf" srcId="{CD21641A-EA3A-450C-96DA-C4E054B0A7AA}" destId="{A48FF55D-C76F-4AE9-B866-D5C1588DB3E4}" srcOrd="0" destOrd="0" presId="urn:microsoft.com/office/officeart/2005/8/layout/radial6"/>
    <dgm:cxn modelId="{0B99481C-C8E3-4716-BEFB-BB2B998A7C36}" type="presParOf" srcId="{CD21641A-EA3A-450C-96DA-C4E054B0A7AA}" destId="{C0F628F6-077E-40ED-A4FF-3476EE28C963}" srcOrd="1" destOrd="0" presId="urn:microsoft.com/office/officeart/2005/8/layout/radial6"/>
    <dgm:cxn modelId="{A4554AC8-488B-4731-992B-96A9ECBAFAB1}" type="presParOf" srcId="{CD21641A-EA3A-450C-96DA-C4E054B0A7AA}" destId="{1481C156-9488-4735-9A31-C62EAE62C168}" srcOrd="2" destOrd="0" presId="urn:microsoft.com/office/officeart/2005/8/layout/radial6"/>
    <dgm:cxn modelId="{2B6FDA02-50FA-4BBC-AE41-080477057F43}" type="presParOf" srcId="{CD21641A-EA3A-450C-96DA-C4E054B0A7AA}" destId="{5F121416-3497-4996-9280-2B74E496C246}" srcOrd="3" destOrd="0" presId="urn:microsoft.com/office/officeart/2005/8/layout/radial6"/>
    <dgm:cxn modelId="{51B62F91-D857-4F48-BBF8-D264D47783BA}" type="presParOf" srcId="{CD21641A-EA3A-450C-96DA-C4E054B0A7AA}" destId="{962890D7-8A4E-429E-8E0F-AF4441F283D6}" srcOrd="4" destOrd="0" presId="urn:microsoft.com/office/officeart/2005/8/layout/radial6"/>
    <dgm:cxn modelId="{27761AFB-0B13-4433-8D82-27249C42CEE6}" type="presParOf" srcId="{CD21641A-EA3A-450C-96DA-C4E054B0A7AA}" destId="{5C9DA62C-53EC-442B-A463-C9D17818C1CB}" srcOrd="5" destOrd="0" presId="urn:microsoft.com/office/officeart/2005/8/layout/radial6"/>
    <dgm:cxn modelId="{062BD355-28D7-4CCB-9903-43BFD3533CB1}" type="presParOf" srcId="{CD21641A-EA3A-450C-96DA-C4E054B0A7AA}" destId="{2F425AE5-262A-451F-8BC6-ECE2A4EB62A7}" srcOrd="6" destOrd="0" presId="urn:microsoft.com/office/officeart/2005/8/layout/radial6"/>
    <dgm:cxn modelId="{6EB2347B-1A55-4213-8AD4-8347C626EA7F}" type="presParOf" srcId="{CD21641A-EA3A-450C-96DA-C4E054B0A7AA}" destId="{C01FD6E0-8E1B-4982-9C67-C9438977B421}" srcOrd="7" destOrd="0" presId="urn:microsoft.com/office/officeart/2005/8/layout/radial6"/>
    <dgm:cxn modelId="{4D8E3F51-D6DF-44B7-9CE5-87CFAC879F08}" type="presParOf" srcId="{CD21641A-EA3A-450C-96DA-C4E054B0A7AA}" destId="{19320692-EE18-4045-9627-ED46C5CB9986}" srcOrd="8" destOrd="0" presId="urn:microsoft.com/office/officeart/2005/8/layout/radial6"/>
    <dgm:cxn modelId="{67B452F7-444A-4C04-83C8-A04E5C772732}" type="presParOf" srcId="{CD21641A-EA3A-450C-96DA-C4E054B0A7AA}" destId="{055D622F-9F9C-4627-A6CD-BA0D79D45668}" srcOrd="9" destOrd="0" presId="urn:microsoft.com/office/officeart/2005/8/layout/radial6"/>
    <dgm:cxn modelId="{77028070-BBF8-4E5F-9125-6F138A147E84}" type="presParOf" srcId="{CD21641A-EA3A-450C-96DA-C4E054B0A7AA}" destId="{41C1AE55-941A-473C-AA27-BEB9D95361AB}" srcOrd="10" destOrd="0" presId="urn:microsoft.com/office/officeart/2005/8/layout/radial6"/>
    <dgm:cxn modelId="{C82E57DB-A2A3-4F7B-8C48-3225375362DB}" type="presParOf" srcId="{CD21641A-EA3A-450C-96DA-C4E054B0A7AA}" destId="{CB8ABE44-8169-4316-98A7-F06DD3699031}" srcOrd="11" destOrd="0" presId="urn:microsoft.com/office/officeart/2005/8/layout/radial6"/>
    <dgm:cxn modelId="{678B9F0F-C643-4066-9671-DE449C44531A}" type="presParOf" srcId="{CD21641A-EA3A-450C-96DA-C4E054B0A7AA}" destId="{3F1EF7D4-DED3-48D4-8E46-F487605191B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3F6AA-56EC-487C-963E-9772298522D9}">
      <dsp:nvSpPr>
        <dsp:cNvPr id="0" name=""/>
        <dsp:cNvSpPr/>
      </dsp:nvSpPr>
      <dsp:spPr>
        <a:xfrm>
          <a:off x="6413" y="371807"/>
          <a:ext cx="940046" cy="3320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Pool </a:t>
          </a:r>
          <a:endParaRPr lang="es-AR" sz="2400" kern="1200" dirty="0"/>
        </a:p>
      </dsp:txBody>
      <dsp:txXfrm>
        <a:off x="6413" y="371807"/>
        <a:ext cx="940046" cy="3320384"/>
      </dsp:txXfrm>
    </dsp:sp>
    <dsp:sp modelId="{E7DFDCFF-76C5-43B5-9948-52E78A1AE833}">
      <dsp:nvSpPr>
        <dsp:cNvPr id="0" name=""/>
        <dsp:cNvSpPr/>
      </dsp:nvSpPr>
      <dsp:spPr>
        <a:xfrm flipH="1">
          <a:off x="984292" y="2013180"/>
          <a:ext cx="81449" cy="37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flipH="1">
        <a:off x="984292" y="2013180"/>
        <a:ext cx="81449" cy="37639"/>
      </dsp:txXfrm>
    </dsp:sp>
    <dsp:sp modelId="{E88A6E04-E785-4EE8-9416-65877CA3F2B8}">
      <dsp:nvSpPr>
        <dsp:cNvPr id="0" name=""/>
        <dsp:cNvSpPr/>
      </dsp:nvSpPr>
      <dsp:spPr>
        <a:xfrm>
          <a:off x="1098999" y="371807"/>
          <a:ext cx="424196" cy="332038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Acreditación</a:t>
          </a:r>
        </a:p>
      </dsp:txBody>
      <dsp:txXfrm>
        <a:off x="1098999" y="371807"/>
        <a:ext cx="424196" cy="3320384"/>
      </dsp:txXfrm>
    </dsp:sp>
    <dsp:sp modelId="{5B5298D8-2078-420F-B89F-FFE91423EE99}">
      <dsp:nvSpPr>
        <dsp:cNvPr id="0" name=""/>
        <dsp:cNvSpPr/>
      </dsp:nvSpPr>
      <dsp:spPr>
        <a:xfrm>
          <a:off x="1554943" y="1915434"/>
          <a:ext cx="67306" cy="233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1554943" y="1915434"/>
        <a:ext cx="67306" cy="233131"/>
      </dsp:txXfrm>
    </dsp:sp>
    <dsp:sp modelId="{BEB0EFCF-721C-4C4D-BC6E-B59F8EB5D5E6}">
      <dsp:nvSpPr>
        <dsp:cNvPr id="0" name=""/>
        <dsp:cNvSpPr/>
      </dsp:nvSpPr>
      <dsp:spPr>
        <a:xfrm>
          <a:off x="1650188" y="371807"/>
          <a:ext cx="2018073" cy="3320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Primaria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Secundaria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Terciaria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Universitaria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Posgrados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Educación Continua</a:t>
          </a:r>
        </a:p>
      </dsp:txBody>
      <dsp:txXfrm>
        <a:off x="1650188" y="371807"/>
        <a:ext cx="2018073" cy="3320384"/>
      </dsp:txXfrm>
    </dsp:sp>
    <dsp:sp modelId="{E610100F-14FF-43F6-957D-5C1F0F229F75}">
      <dsp:nvSpPr>
        <dsp:cNvPr id="0" name=""/>
        <dsp:cNvSpPr/>
      </dsp:nvSpPr>
      <dsp:spPr>
        <a:xfrm>
          <a:off x="3851326" y="1915434"/>
          <a:ext cx="189091" cy="233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3851326" y="1915434"/>
        <a:ext cx="189091" cy="233131"/>
      </dsp:txXfrm>
    </dsp:sp>
    <dsp:sp modelId="{BE26FCC8-6C21-4B80-B526-4E46F0AF5B54}">
      <dsp:nvSpPr>
        <dsp:cNvPr id="0" name=""/>
        <dsp:cNvSpPr/>
      </dsp:nvSpPr>
      <dsp:spPr>
        <a:xfrm>
          <a:off x="4025038" y="371807"/>
          <a:ext cx="434649" cy="332038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Postulantes</a:t>
          </a:r>
        </a:p>
      </dsp:txBody>
      <dsp:txXfrm>
        <a:off x="4025038" y="371807"/>
        <a:ext cx="434649" cy="3320384"/>
      </dsp:txXfrm>
    </dsp:sp>
    <dsp:sp modelId="{D37DDEB5-A702-47DB-8433-779E4BC577F6}">
      <dsp:nvSpPr>
        <dsp:cNvPr id="0" name=""/>
        <dsp:cNvSpPr/>
      </dsp:nvSpPr>
      <dsp:spPr>
        <a:xfrm>
          <a:off x="4550886" y="1915434"/>
          <a:ext cx="181234" cy="233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4550886" y="1915434"/>
        <a:ext cx="181234" cy="233131"/>
      </dsp:txXfrm>
    </dsp:sp>
    <dsp:sp modelId="{E8A06C60-A491-4D4F-A56B-1D3E18FDF9D3}">
      <dsp:nvSpPr>
        <dsp:cNvPr id="0" name=""/>
        <dsp:cNvSpPr/>
      </dsp:nvSpPr>
      <dsp:spPr>
        <a:xfrm>
          <a:off x="4801639" y="371807"/>
          <a:ext cx="2230496" cy="3320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Auxiliares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Técnicos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Profesionales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Especialistas</a:t>
          </a:r>
        </a:p>
      </dsp:txBody>
      <dsp:txXfrm>
        <a:off x="4801639" y="371807"/>
        <a:ext cx="2230496" cy="3320384"/>
      </dsp:txXfrm>
    </dsp:sp>
    <dsp:sp modelId="{2738EA77-F186-4709-91C3-08C06BB95125}">
      <dsp:nvSpPr>
        <dsp:cNvPr id="0" name=""/>
        <dsp:cNvSpPr/>
      </dsp:nvSpPr>
      <dsp:spPr>
        <a:xfrm>
          <a:off x="7225873" y="1915434"/>
          <a:ext cx="254333" cy="233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>
        <a:off x="7225873" y="1915434"/>
        <a:ext cx="254333" cy="233131"/>
      </dsp:txXfrm>
    </dsp:sp>
    <dsp:sp modelId="{7E8B31EA-454C-48A3-A93E-9E1CB86D078E}">
      <dsp:nvSpPr>
        <dsp:cNvPr id="0" name=""/>
        <dsp:cNvSpPr/>
      </dsp:nvSpPr>
      <dsp:spPr>
        <a:xfrm>
          <a:off x="7512010" y="371807"/>
          <a:ext cx="1203617" cy="332038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Ingreso al Mercado de trabajo</a:t>
          </a:r>
          <a:endParaRPr lang="es-AR" sz="2000" kern="1200" dirty="0"/>
        </a:p>
      </dsp:txBody>
      <dsp:txXfrm>
        <a:off x="7512010" y="371807"/>
        <a:ext cx="1203617" cy="3320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70722-69A5-4CA7-ABF6-59F4E35E239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/>
            <a:t>Reformas</a:t>
          </a:r>
          <a:r>
            <a:rPr lang="en-GB" sz="2600" b="1" kern="1200" dirty="0" smtClean="0"/>
            <a:t> en la </a:t>
          </a:r>
          <a:r>
            <a:rPr lang="en-GB" sz="2600" b="1" kern="1200" dirty="0" err="1" smtClean="0"/>
            <a:t>Cobertura</a:t>
          </a:r>
          <a:r>
            <a:rPr lang="en-GB" sz="2600" b="1" kern="1200" dirty="0" smtClean="0"/>
            <a:t> Universal, </a:t>
          </a:r>
          <a:br>
            <a:rPr lang="en-GB" sz="2600" b="1" kern="1200" dirty="0" smtClean="0"/>
          </a:br>
          <a:r>
            <a:rPr lang="en-GB" sz="2600" b="1" kern="1200" dirty="0" err="1" smtClean="0"/>
            <a:t>para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mejorar</a:t>
          </a:r>
          <a:r>
            <a:rPr lang="en-GB" sz="2600" b="1" kern="1200" dirty="0" smtClean="0"/>
            <a:t> la </a:t>
          </a:r>
          <a:r>
            <a:rPr lang="en-GB" sz="2600" b="1" kern="1200" dirty="0" err="1" smtClean="0"/>
            <a:t>equidad</a:t>
          </a:r>
          <a:r>
            <a:rPr lang="en-GB" sz="2600" b="1" kern="1200" dirty="0" smtClean="0"/>
            <a:t> en </a:t>
          </a:r>
          <a:r>
            <a:rPr lang="en-GB" sz="2600" b="1" kern="1200" dirty="0" err="1" smtClean="0"/>
            <a:t>salud</a:t>
          </a:r>
          <a:endParaRPr lang="es-AR" sz="2600" kern="1200" dirty="0" smtClean="0"/>
        </a:p>
      </dsp:txBody>
      <dsp:txXfrm>
        <a:off x="460905" y="1047"/>
        <a:ext cx="3479899" cy="2087939"/>
      </dsp:txXfrm>
    </dsp:sp>
    <dsp:sp modelId="{200C16C2-07E2-4EAE-BBBE-51674A687A66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/>
            <a:t>Reformas</a:t>
          </a:r>
          <a:r>
            <a:rPr lang="en-GB" sz="2600" b="1" kern="1200" dirty="0" smtClean="0"/>
            <a:t> en la </a:t>
          </a:r>
          <a:r>
            <a:rPr lang="en-GB" sz="2600" b="1" kern="1200" dirty="0" err="1" smtClean="0"/>
            <a:t>provisión</a:t>
          </a:r>
          <a:r>
            <a:rPr lang="en-GB" sz="2600" b="1" kern="1200" dirty="0" smtClean="0"/>
            <a:t> de </a:t>
          </a:r>
          <a:r>
            <a:rPr lang="en-GB" sz="2600" b="1" kern="1200" dirty="0" err="1" smtClean="0"/>
            <a:t>servicios</a:t>
          </a:r>
          <a:r>
            <a:rPr lang="en-GB" sz="2600" b="1" kern="1200" dirty="0" smtClean="0"/>
            <a:t>, </a:t>
          </a:r>
          <a:r>
            <a:rPr lang="en-GB" sz="2600" b="1" kern="1200" dirty="0" err="1" smtClean="0"/>
            <a:t>para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que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las</a:t>
          </a:r>
          <a:r>
            <a:rPr lang="en-GB" sz="2600" b="1" kern="1200" dirty="0" smtClean="0"/>
            <a:t> personas </a:t>
          </a:r>
          <a:r>
            <a:rPr lang="en-GB" sz="2600" b="1" kern="1200" dirty="0" err="1" smtClean="0"/>
            <a:t>sean</a:t>
          </a:r>
          <a:r>
            <a:rPr lang="en-GB" sz="2600" b="1" kern="1200" dirty="0" smtClean="0"/>
            <a:t> el </a:t>
          </a:r>
          <a:r>
            <a:rPr lang="en-GB" sz="2600" b="1" kern="1200" dirty="0" err="1" smtClean="0"/>
            <a:t>centro</a:t>
          </a:r>
          <a:r>
            <a:rPr lang="en-GB" sz="2600" b="1" kern="1200" dirty="0" smtClean="0"/>
            <a:t> del </a:t>
          </a:r>
          <a:r>
            <a:rPr lang="en-GB" sz="2600" b="1" kern="1200" dirty="0" err="1" smtClean="0"/>
            <a:t>sistema</a:t>
          </a:r>
          <a:r>
            <a:rPr lang="en-GB" sz="2600" b="1" kern="1200" dirty="0" smtClean="0"/>
            <a:t> de </a:t>
          </a:r>
          <a:r>
            <a:rPr lang="en-GB" sz="2600" b="1" kern="1200" dirty="0" err="1" smtClean="0"/>
            <a:t>salud</a:t>
          </a:r>
          <a:r>
            <a:rPr lang="en-GB" sz="2600" b="1" kern="1200" dirty="0" smtClean="0"/>
            <a:t> </a:t>
          </a:r>
        </a:p>
      </dsp:txBody>
      <dsp:txXfrm>
        <a:off x="4288794" y="1047"/>
        <a:ext cx="3479899" cy="2087939"/>
      </dsp:txXfrm>
    </dsp:sp>
    <dsp:sp modelId="{54AA135E-7091-4174-98B6-F11EBC384FE8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/>
            <a:t>Reformas</a:t>
          </a:r>
          <a:r>
            <a:rPr lang="en-GB" sz="2600" b="1" kern="1200" dirty="0" smtClean="0"/>
            <a:t> en el </a:t>
          </a:r>
          <a:r>
            <a:rPr lang="en-GB" sz="2600" b="1" kern="1200" dirty="0" err="1" smtClean="0"/>
            <a:t>liderazgo</a:t>
          </a:r>
          <a:r>
            <a:rPr lang="en-GB" sz="2600" b="1" kern="1200" dirty="0" smtClean="0"/>
            <a:t>, </a:t>
          </a:r>
          <a:r>
            <a:rPr lang="en-GB" sz="2600" b="1" kern="1200" dirty="0" err="1" smtClean="0"/>
            <a:t>para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que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las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autoridades</a:t>
          </a:r>
          <a:r>
            <a:rPr lang="en-GB" sz="2600" b="1" kern="1200" dirty="0" smtClean="0"/>
            <a:t> de </a:t>
          </a:r>
          <a:r>
            <a:rPr lang="en-GB" sz="2600" b="1" kern="1200" dirty="0" err="1" smtClean="0"/>
            <a:t>salud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sean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más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confiables</a:t>
          </a:r>
          <a:endParaRPr lang="es-AR" sz="2600" kern="1200" dirty="0" smtClean="0"/>
        </a:p>
      </dsp:txBody>
      <dsp:txXfrm>
        <a:off x="460905" y="2436976"/>
        <a:ext cx="3479899" cy="2087939"/>
      </dsp:txXfrm>
    </dsp:sp>
    <dsp:sp modelId="{A1BB96A8-3FED-4C12-B4A7-027958DBE727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err="1" smtClean="0"/>
            <a:t>Reformas</a:t>
          </a:r>
          <a:r>
            <a:rPr lang="en-GB" sz="2600" b="1" kern="1200" dirty="0" smtClean="0"/>
            <a:t> en </a:t>
          </a:r>
          <a:r>
            <a:rPr lang="en-GB" sz="2600" b="1" kern="1200" dirty="0" err="1" smtClean="0"/>
            <a:t>las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políticas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públicas,para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promover</a:t>
          </a:r>
          <a:r>
            <a:rPr lang="en-GB" sz="2600" b="1" kern="1200" dirty="0" smtClean="0"/>
            <a:t> y </a:t>
          </a:r>
          <a:r>
            <a:rPr lang="en-GB" sz="2600" b="1" kern="1200" dirty="0" err="1" smtClean="0"/>
            <a:t>proteger</a:t>
          </a:r>
          <a:r>
            <a:rPr lang="en-GB" sz="2600" b="1" kern="1200" dirty="0" smtClean="0"/>
            <a:t> la </a:t>
          </a:r>
          <a:r>
            <a:rPr lang="en-GB" sz="2600" b="1" kern="1200" dirty="0" err="1" smtClean="0"/>
            <a:t>salud</a:t>
          </a:r>
          <a:r>
            <a:rPr lang="en-GB" sz="2600" b="1" kern="1200" dirty="0" smtClean="0"/>
            <a:t> de </a:t>
          </a:r>
          <a:r>
            <a:rPr lang="en-GB" sz="2600" b="1" kern="1200" dirty="0" err="1" smtClean="0"/>
            <a:t>las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comunidades</a:t>
          </a:r>
          <a:r>
            <a:rPr lang="en-GB" sz="2600" b="1" kern="1200" dirty="0" smtClean="0"/>
            <a:t> (</a:t>
          </a:r>
          <a:r>
            <a:rPr lang="en-GB" sz="2600" b="1" kern="1200" dirty="0" err="1" smtClean="0"/>
            <a:t>HiAP</a:t>
          </a:r>
          <a:r>
            <a:rPr lang="en-GB" sz="2600" b="1" kern="1200" dirty="0" smtClean="0"/>
            <a:t>)</a:t>
          </a:r>
          <a:endParaRPr lang="es-AR" sz="2600" kern="1200" dirty="0"/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EF7D4-DED3-48D4-8E46-F487605191BF}">
      <dsp:nvSpPr>
        <dsp:cNvPr id="0" name=""/>
        <dsp:cNvSpPr/>
      </dsp:nvSpPr>
      <dsp:spPr>
        <a:xfrm>
          <a:off x="1464881" y="789425"/>
          <a:ext cx="5279149" cy="5279149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D622F-9F9C-4627-A6CD-BA0D79D45668}">
      <dsp:nvSpPr>
        <dsp:cNvPr id="0" name=""/>
        <dsp:cNvSpPr/>
      </dsp:nvSpPr>
      <dsp:spPr>
        <a:xfrm>
          <a:off x="1464881" y="789425"/>
          <a:ext cx="5279149" cy="527914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25AE5-262A-451F-8BC6-ECE2A4EB62A7}">
      <dsp:nvSpPr>
        <dsp:cNvPr id="0" name=""/>
        <dsp:cNvSpPr/>
      </dsp:nvSpPr>
      <dsp:spPr>
        <a:xfrm>
          <a:off x="1464855" y="789425"/>
          <a:ext cx="5279149" cy="5279149"/>
        </a:xfrm>
        <a:prstGeom prst="blockArc">
          <a:avLst>
            <a:gd name="adj1" fmla="val 0"/>
            <a:gd name="adj2" fmla="val 539996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1416-3497-4996-9280-2B74E496C246}">
      <dsp:nvSpPr>
        <dsp:cNvPr id="0" name=""/>
        <dsp:cNvSpPr/>
      </dsp:nvSpPr>
      <dsp:spPr>
        <a:xfrm>
          <a:off x="1464855" y="789425"/>
          <a:ext cx="5279149" cy="5279149"/>
        </a:xfrm>
        <a:prstGeom prst="blockArc">
          <a:avLst>
            <a:gd name="adj1" fmla="val 16200034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FF55D-C76F-4AE9-B866-D5C1588DB3E4}">
      <dsp:nvSpPr>
        <dsp:cNvPr id="0" name=""/>
        <dsp:cNvSpPr/>
      </dsp:nvSpPr>
      <dsp:spPr>
        <a:xfrm>
          <a:off x="2664299" y="2214497"/>
          <a:ext cx="2880313" cy="242900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DDHH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Sustentabilidad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Equidad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0" kern="1200" dirty="0"/>
        </a:p>
      </dsp:txBody>
      <dsp:txXfrm>
        <a:off x="2664299" y="2214497"/>
        <a:ext cx="2880313" cy="2429004"/>
      </dsp:txXfrm>
    </dsp:sp>
    <dsp:sp modelId="{C0F628F6-077E-40ED-A4FF-3476EE28C963}">
      <dsp:nvSpPr>
        <dsp:cNvPr id="0" name=""/>
        <dsp:cNvSpPr/>
      </dsp:nvSpPr>
      <dsp:spPr>
        <a:xfrm>
          <a:off x="3254304" y="484"/>
          <a:ext cx="1700302" cy="170030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Ambiente sustentable</a:t>
          </a:r>
          <a:endParaRPr lang="es-AR" sz="1800" kern="1200" dirty="0"/>
        </a:p>
      </dsp:txBody>
      <dsp:txXfrm>
        <a:off x="3254304" y="484"/>
        <a:ext cx="1700302" cy="1700302"/>
      </dsp:txXfrm>
    </dsp:sp>
    <dsp:sp modelId="{962890D7-8A4E-429E-8E0F-AF4441F283D6}">
      <dsp:nvSpPr>
        <dsp:cNvPr id="0" name=""/>
        <dsp:cNvSpPr/>
      </dsp:nvSpPr>
      <dsp:spPr>
        <a:xfrm>
          <a:off x="5832642" y="2578848"/>
          <a:ext cx="1700302" cy="170030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Paz y seguridad</a:t>
          </a:r>
          <a:endParaRPr lang="es-AR" sz="2000" kern="1200" dirty="0"/>
        </a:p>
      </dsp:txBody>
      <dsp:txXfrm>
        <a:off x="5832642" y="2578848"/>
        <a:ext cx="1700302" cy="1700302"/>
      </dsp:txXfrm>
    </dsp:sp>
    <dsp:sp modelId="{C01FD6E0-8E1B-4982-9C67-C9438977B421}">
      <dsp:nvSpPr>
        <dsp:cNvPr id="0" name=""/>
        <dsp:cNvSpPr/>
      </dsp:nvSpPr>
      <dsp:spPr>
        <a:xfrm>
          <a:off x="3254304" y="5157212"/>
          <a:ext cx="1700302" cy="170030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Desarrollo social inclusivo</a:t>
          </a:r>
          <a:endParaRPr lang="es-AR" sz="2000" kern="1200" dirty="0"/>
        </a:p>
      </dsp:txBody>
      <dsp:txXfrm>
        <a:off x="3254304" y="5157212"/>
        <a:ext cx="1700302" cy="1700302"/>
      </dsp:txXfrm>
    </dsp:sp>
    <dsp:sp modelId="{41C1AE55-941A-473C-AA27-BEB9D95361AB}">
      <dsp:nvSpPr>
        <dsp:cNvPr id="0" name=""/>
        <dsp:cNvSpPr/>
      </dsp:nvSpPr>
      <dsp:spPr>
        <a:xfrm>
          <a:off x="675940" y="2578848"/>
          <a:ext cx="1700302" cy="170030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Desarrollo económico inclusivo</a:t>
          </a:r>
          <a:endParaRPr lang="es-AR" sz="2000" kern="1200" dirty="0"/>
        </a:p>
      </dsp:txBody>
      <dsp:txXfrm>
        <a:off x="675940" y="2578848"/>
        <a:ext cx="1700302" cy="1700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4E18-F76D-4443-8210-A5A57D91005B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1209-A019-4D24-9427-82ED562EDF8A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1209-A019-4D24-9427-82ED562EDF8A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defTabSz="927100" rtl="1"/>
            <a:r>
              <a:rPr lang="en-GB" sz="1200"/>
              <a:t>World Health Organization</a:t>
            </a:r>
          </a:p>
        </p:txBody>
      </p:sp>
      <p:sp>
        <p:nvSpPr>
          <p:cNvPr id="63493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algn="r" defTabSz="927100" rtl="1"/>
            <a:fld id="{4FA2D289-4707-4F9B-99F7-A8989F1E64BE}" type="datetime3">
              <a:rPr lang="en-GB" sz="1200"/>
              <a:pPr algn="r" defTabSz="927100" rtl="1"/>
              <a:t>3 September, 2015</a:t>
            </a:fld>
            <a:endParaRPr lang="en-GB" sz="1200"/>
          </a:p>
        </p:txBody>
      </p:sp>
      <p:sp>
        <p:nvSpPr>
          <p:cNvPr id="63494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 rtl="1"/>
            <a:fld id="{859ABE0B-0E19-4D0E-99E0-81DA7C888CF2}" type="slidenum">
              <a:rPr lang="en-GB" sz="1200"/>
              <a:pPr algn="r" defTabSz="927100" rtl="1"/>
              <a:t>30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defTabSz="927100" rtl="1"/>
            <a:r>
              <a:rPr lang="en-GB" sz="1200"/>
              <a:t>World Health Organization</a:t>
            </a:r>
          </a:p>
        </p:txBody>
      </p:sp>
      <p:sp>
        <p:nvSpPr>
          <p:cNvPr id="64517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algn="r" defTabSz="927100" rtl="1"/>
            <a:fld id="{6A907685-51C3-4317-AE9A-77E69F2A2071}" type="datetime3">
              <a:rPr lang="en-GB" sz="1200"/>
              <a:pPr algn="r" defTabSz="927100" rtl="1"/>
              <a:t>3 September, 2015</a:t>
            </a:fld>
            <a:endParaRPr lang="en-GB" sz="1200"/>
          </a:p>
        </p:txBody>
      </p:sp>
      <p:sp>
        <p:nvSpPr>
          <p:cNvPr id="64518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 rtl="1"/>
            <a:fld id="{8F7A5EA8-2BB5-4871-B25B-7658E3FFF390}" type="slidenum">
              <a:rPr lang="en-GB" sz="1200"/>
              <a:pPr algn="r" defTabSz="927100" rtl="1"/>
              <a:t>31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defTabSz="927100" rtl="1"/>
            <a:r>
              <a:rPr lang="en-GB" sz="1200"/>
              <a:t>World Health Organization</a:t>
            </a:r>
          </a:p>
        </p:txBody>
      </p:sp>
      <p:sp>
        <p:nvSpPr>
          <p:cNvPr id="65541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algn="r" defTabSz="927100" rtl="1"/>
            <a:fld id="{D2A45325-DE67-4D15-AE1F-49E0E5DF9E1A}" type="datetime3">
              <a:rPr lang="en-GB" sz="1200"/>
              <a:pPr algn="r" defTabSz="927100" rtl="1"/>
              <a:t>3 September, 2015</a:t>
            </a:fld>
            <a:endParaRPr lang="en-GB" sz="1200"/>
          </a:p>
        </p:txBody>
      </p:sp>
      <p:sp>
        <p:nvSpPr>
          <p:cNvPr id="65542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 rtl="1"/>
            <a:fld id="{72D20D85-8DDC-4515-BD2F-D778AED31BE6}" type="slidenum">
              <a:rPr lang="en-GB" sz="1200"/>
              <a:pPr algn="r" defTabSz="927100" rtl="1"/>
              <a:t>32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defTabSz="927100" rtl="1"/>
            <a:r>
              <a:rPr lang="en-GB" sz="1200"/>
              <a:t>World Health Organization</a:t>
            </a:r>
          </a:p>
        </p:txBody>
      </p:sp>
      <p:sp>
        <p:nvSpPr>
          <p:cNvPr id="66565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/>
          <a:lstStyle/>
          <a:p>
            <a:pPr algn="r" defTabSz="927100" rtl="1"/>
            <a:fld id="{EEA64C34-5ABC-4818-BF77-932E21D0569E}" type="datetime3">
              <a:rPr lang="en-GB" sz="1200"/>
              <a:pPr algn="r" defTabSz="927100" rtl="1"/>
              <a:t>3 September, 2015</a:t>
            </a:fld>
            <a:endParaRPr lang="en-GB" sz="1200"/>
          </a:p>
        </p:txBody>
      </p:sp>
      <p:sp>
        <p:nvSpPr>
          <p:cNvPr id="66566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 rtl="1"/>
            <a:fld id="{439CF026-9663-42FE-AFF2-0E49B33C13B9}" type="slidenum">
              <a:rPr lang="en-GB" sz="1200"/>
              <a:pPr algn="r" defTabSz="927100" rtl="1"/>
              <a:t>33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7A0C4-81D1-41EC-A3C6-765A374BE13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4656"/>
            <a:ext cx="5485420" cy="411288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7CF96-87BA-FA48-BDAF-68254F92E126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>
                <a:latin typeface="Times" charset="0"/>
              </a:rPr>
              <a:t>La crisis de recursos humanos es mundial. Este gráfico muestra la densidad de enfermeras y médicos en las distintas regiones del mundo. La “delgadez” de Africa en densidad de médicos contrasta con la “obesidad” de Europa y Japón. La delgadez del Cono Sur en densidad de enfermeras contrasta con la densidad de médicos en la misma región y también con la densidad de enfermeras en Norte América.  </a:t>
            </a:r>
            <a:endParaRPr lang="en-US">
              <a:latin typeface="Times" charset="0"/>
            </a:endParaRPr>
          </a:p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798F5-D945-4E6D-8A68-7F34444066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26DE7-12D8-4DCE-8FF9-926A3FD060A8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3179"/>
            <a:ext cx="5485420" cy="4114358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5568A-4B87-8948-AD0E-CFF53045BFC4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A7776-0879-4646-93C8-05C2F23103A0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0D499-4236-434C-847C-CBE338BBE2EB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Alma Ata 1978 and the years afterwards, the Millenium Declaration of 2000 and the MDGs are milestones on the road to the full and equitable development of all people</a:t>
            </a:r>
            <a:endParaRPr lang="en-US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World Health Organization</a:t>
            </a: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84385-F7C1-49C7-A8F3-DDA3DEE571A2}" type="datetime3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 September, 2015</a:t>
            </a:fld>
            <a:endParaRPr lang="en-GB" smtClean="0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00894-ECB9-4A71-A2D3-5B9013E3B28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377D-D5BE-428E-8574-A3C49E23F01F}" type="datetimeFigureOut">
              <a:rPr lang="es-AR" smtClean="0"/>
              <a:pPr/>
              <a:t>03/09/2015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335E-40AE-43B9-9DCD-42B5BCF7FEC6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worldmapper.org/images/largepng/219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Hugo\Documents\CURSO_Granada\education" TargetMode="External"/><Relationship Id="rId13" Type="http://schemas.openxmlformats.org/officeDocument/2006/relationships/hyperlink" Target="file:///C:\Users\Hugo\Documents\politicas\" TargetMode="External"/><Relationship Id="rId3" Type="http://schemas.openxmlformats.org/officeDocument/2006/relationships/image" Target="../media/image17.png"/><Relationship Id="rId7" Type="http://schemas.openxmlformats.org/officeDocument/2006/relationships/hyperlink" Target="file:///C:\Users\Hugo\Documents\educacion\" TargetMode="External"/><Relationship Id="rId12" Type="http://schemas.openxmlformats.org/officeDocument/2006/relationships/hyperlink" Target="file:///C:\Users\Hugo\Documents\CURSO_Granada\finance" TargetMode="External"/><Relationship Id="rId2" Type="http://schemas.openxmlformats.org/officeDocument/2006/relationships/hyperlink" Target="http://www.capacityproject.org/framework/es/ciclo-de-accion/" TargetMode="External"/><Relationship Id="rId16" Type="http://schemas.openxmlformats.org/officeDocument/2006/relationships/hyperlink" Target="file:///C:\Users\Hugo\Documents\CURSO_Granada\leadershi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Users\Hugo\Documents\CURSO_Granada\hrms" TargetMode="External"/><Relationship Id="rId11" Type="http://schemas.openxmlformats.org/officeDocument/2006/relationships/hyperlink" Target="file:///C:\Users\Hugo\Documents\finanzas\" TargetMode="External"/><Relationship Id="rId5" Type="http://schemas.openxmlformats.org/officeDocument/2006/relationships/hyperlink" Target="file:///C:\Users\Hugo\Documents\sistemas-de-gestion-de-los-recursos-humanos\" TargetMode="External"/><Relationship Id="rId15" Type="http://schemas.openxmlformats.org/officeDocument/2006/relationships/hyperlink" Target="file:///C:\Users\Hugo\Documents\liderazgo\" TargetMode="External"/><Relationship Id="rId10" Type="http://schemas.openxmlformats.org/officeDocument/2006/relationships/hyperlink" Target="file:///C:\Users\Hugo\Documents\CURSO_Granada\partnership" TargetMode="External"/><Relationship Id="rId4" Type="http://schemas.openxmlformats.org/officeDocument/2006/relationships/hyperlink" Target="file:///C:\Users\Hugo\Documents\ciclo-de-accion\" TargetMode="External"/><Relationship Id="rId9" Type="http://schemas.openxmlformats.org/officeDocument/2006/relationships/hyperlink" Target="file:///C:\Users\Hugo\Documents\asocio\" TargetMode="External"/><Relationship Id="rId14" Type="http://schemas.openxmlformats.org/officeDocument/2006/relationships/hyperlink" Target="file:///C:\Users\Hugo\Documents\CURSO_Granada\polic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AR" dirty="0" smtClean="0"/>
              <a:t>Pensando el futuro </a:t>
            </a:r>
            <a:r>
              <a:rPr lang="es-AR" dirty="0" smtClean="0"/>
              <a:t>de la </a:t>
            </a:r>
            <a:r>
              <a:rPr lang="es-AR" dirty="0" smtClean="0"/>
              <a:t>salud</a:t>
            </a:r>
            <a:br>
              <a:rPr lang="es-AR" dirty="0" smtClean="0"/>
            </a:br>
            <a:r>
              <a:rPr lang="es-AR" sz="2400" dirty="0" smtClean="0"/>
              <a:t>Hugo </a:t>
            </a:r>
            <a:r>
              <a:rPr lang="es-AR" sz="2400" dirty="0" err="1" smtClean="0"/>
              <a:t>Mercer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>Profesor Titular, Instituto de Ciencias de la Salud</a:t>
            </a:r>
            <a:br>
              <a:rPr lang="es-AR" sz="2400" dirty="0" smtClean="0"/>
            </a:br>
            <a:r>
              <a:rPr lang="es-AR" sz="2400" dirty="0" smtClean="0"/>
              <a:t>Universidad Nacional Arturo </a:t>
            </a:r>
            <a:r>
              <a:rPr lang="es-AR" sz="2400" dirty="0" err="1" smtClean="0"/>
              <a:t>Jauretche</a:t>
            </a:r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Summer</a:t>
            </a:r>
            <a:r>
              <a:rPr lang="es-AR" dirty="0" smtClean="0"/>
              <a:t> </a:t>
            </a:r>
            <a:r>
              <a:rPr lang="es-AR" dirty="0" err="1" smtClean="0"/>
              <a:t>School</a:t>
            </a:r>
            <a:endParaRPr lang="es-AR" dirty="0" smtClean="0"/>
          </a:p>
          <a:p>
            <a:r>
              <a:rPr lang="es-AR" dirty="0" smtClean="0"/>
              <a:t>Milano 2015</a:t>
            </a:r>
          </a:p>
          <a:p>
            <a:r>
              <a:rPr lang="es-AR" dirty="0" err="1" smtClean="0"/>
              <a:t>Universitá</a:t>
            </a:r>
            <a:r>
              <a:rPr lang="es-AR" dirty="0" smtClean="0"/>
              <a:t> de Milano, </a:t>
            </a:r>
            <a:r>
              <a:rPr lang="es-AR" dirty="0" err="1" smtClean="0"/>
              <a:t>Bicocca</a:t>
            </a:r>
            <a:r>
              <a:rPr lang="es-AR" dirty="0" smtClean="0"/>
              <a:t>/ KIP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dirty="0" smtClean="0">
                <a:solidFill>
                  <a:schemeClr val="tx2"/>
                </a:solidFill>
              </a:rPr>
              <a:t>Crisis de la fuerza de trabajo en salud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40213" y="1500188"/>
            <a:ext cx="4376737" cy="435133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i="1" dirty="0" smtClean="0"/>
              <a:t>World Health Report 2006: </a:t>
            </a:r>
            <a:r>
              <a:rPr lang="en-GB" sz="2000" b="1" i="1" dirty="0" err="1" smtClean="0"/>
              <a:t>Trabajando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juntos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por</a:t>
            </a:r>
            <a:r>
              <a:rPr lang="en-GB" sz="2000" b="1" i="1" dirty="0" smtClean="0"/>
              <a:t> la </a:t>
            </a:r>
            <a:r>
              <a:rPr lang="en-GB" sz="2000" b="1" i="1" dirty="0" err="1" smtClean="0"/>
              <a:t>salud</a:t>
            </a:r>
            <a:endParaRPr lang="en-GB" sz="2000" b="1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smtClean="0"/>
              <a:t>57 </a:t>
            </a:r>
            <a:r>
              <a:rPr lang="en-GB" sz="2000" dirty="0" err="1" smtClean="0"/>
              <a:t>países</a:t>
            </a:r>
            <a:r>
              <a:rPr lang="en-GB" sz="2000" dirty="0" smtClean="0"/>
              <a:t> en </a:t>
            </a:r>
            <a:r>
              <a:rPr lang="en-GB" sz="2000" dirty="0" err="1" smtClean="0"/>
              <a:t>situación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carencia</a:t>
            </a:r>
            <a:r>
              <a:rPr lang="en-GB" sz="2000" dirty="0" smtClean="0"/>
              <a:t> </a:t>
            </a:r>
            <a:r>
              <a:rPr lang="en-GB" sz="2000" dirty="0" err="1" smtClean="0"/>
              <a:t>crítica</a:t>
            </a:r>
            <a:r>
              <a:rPr lang="en-GB" sz="2000" dirty="0" smtClean="0"/>
              <a:t> de </a:t>
            </a:r>
            <a:r>
              <a:rPr lang="en-GB" sz="2000" dirty="0" err="1" smtClean="0"/>
              <a:t>trabajadores</a:t>
            </a: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err="1" smtClean="0"/>
              <a:t>Hacen</a:t>
            </a:r>
            <a:r>
              <a:rPr lang="en-GB" sz="2000" dirty="0" smtClean="0"/>
              <a:t> </a:t>
            </a:r>
            <a:r>
              <a:rPr lang="en-GB" sz="2000" dirty="0" err="1" smtClean="0"/>
              <a:t>falta</a:t>
            </a:r>
            <a:r>
              <a:rPr lang="en-GB" sz="2000" dirty="0" smtClean="0"/>
              <a:t> 4 ,3 </a:t>
            </a:r>
            <a:r>
              <a:rPr lang="en-GB" sz="2000" dirty="0" err="1" smtClean="0"/>
              <a:t>milllones</a:t>
            </a:r>
            <a:r>
              <a:rPr lang="en-GB" sz="2000" dirty="0" smtClean="0"/>
              <a:t> de </a:t>
            </a:r>
            <a:r>
              <a:rPr lang="en-GB" sz="2000" dirty="0" err="1" smtClean="0"/>
              <a:t>trabajadores</a:t>
            </a:r>
            <a:r>
              <a:rPr lang="en-GB" sz="2000" dirty="0" smtClean="0"/>
              <a:t> </a:t>
            </a:r>
            <a:r>
              <a:rPr lang="en-GB" sz="2000" dirty="0" err="1" smtClean="0"/>
              <a:t>adicional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ya</a:t>
            </a:r>
            <a:r>
              <a:rPr lang="en-GB" sz="2000" dirty="0" smtClean="0"/>
              <a:t>! 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err="1" smtClean="0"/>
              <a:t>Desigualdades</a:t>
            </a:r>
            <a:r>
              <a:rPr lang="en-GB" sz="2000" dirty="0" smtClean="0"/>
              <a:t> </a:t>
            </a:r>
            <a:r>
              <a:rPr lang="en-GB" sz="2000" dirty="0" err="1" smtClean="0"/>
              <a:t>mundiales</a:t>
            </a:r>
            <a:r>
              <a:rPr lang="en-GB" sz="2000" dirty="0" smtClean="0"/>
              <a:t> en la </a:t>
            </a:r>
            <a:r>
              <a:rPr lang="en-GB" sz="2000" dirty="0" err="1" smtClean="0"/>
              <a:t>distribución</a:t>
            </a:r>
            <a:r>
              <a:rPr lang="en-GB" sz="2000" dirty="0" smtClean="0"/>
              <a:t> de la F de T </a:t>
            </a:r>
            <a:r>
              <a:rPr lang="en-GB" sz="2000" dirty="0" err="1" smtClean="0"/>
              <a:t>según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necesidades</a:t>
            </a:r>
            <a:r>
              <a:rPr lang="en-GB" sz="2000" dirty="0" smtClean="0"/>
              <a:t> de la </a:t>
            </a:r>
            <a:r>
              <a:rPr lang="en-GB" sz="2000" dirty="0" err="1" smtClean="0"/>
              <a:t>población</a:t>
            </a: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dirty="0" err="1" smtClean="0"/>
              <a:t>Limitada</a:t>
            </a:r>
            <a:r>
              <a:rPr lang="en-GB" sz="2000" dirty="0" smtClean="0"/>
              <a:t> </a:t>
            </a:r>
            <a:r>
              <a:rPr lang="en-GB" sz="2000" dirty="0" err="1" smtClean="0"/>
              <a:t>capacidad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producir</a:t>
            </a:r>
            <a:r>
              <a:rPr lang="en-GB" sz="2000" dirty="0" smtClean="0"/>
              <a:t> y </a:t>
            </a:r>
            <a:r>
              <a:rPr lang="en-GB" sz="2000" dirty="0" err="1" smtClean="0"/>
              <a:t>retener</a:t>
            </a:r>
            <a:r>
              <a:rPr lang="en-GB" sz="2000" dirty="0" smtClean="0"/>
              <a:t> a la </a:t>
            </a:r>
            <a:r>
              <a:rPr lang="en-GB" sz="2000" dirty="0" err="1" smtClean="0"/>
              <a:t>Fuerza</a:t>
            </a:r>
            <a:r>
              <a:rPr lang="en-GB" sz="2000" dirty="0" smtClean="0"/>
              <a:t>  de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 en </a:t>
            </a:r>
            <a:r>
              <a:rPr lang="en-GB" sz="2000" dirty="0" err="1" smtClean="0"/>
              <a:t>salud</a:t>
            </a:r>
            <a:endParaRPr lang="en-GB" sz="2000" dirty="0" smtClean="0"/>
          </a:p>
        </p:txBody>
      </p:sp>
      <p:pic>
        <p:nvPicPr>
          <p:cNvPr id="10244" name="Picture 4" descr="whr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435100"/>
            <a:ext cx="36020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57 </a:t>
            </a:r>
            <a:r>
              <a:rPr lang="en-GB" dirty="0" err="1" smtClean="0"/>
              <a:t>países</a:t>
            </a:r>
            <a:r>
              <a:rPr lang="en-GB" dirty="0" smtClean="0"/>
              <a:t> con </a:t>
            </a:r>
            <a:r>
              <a:rPr lang="en-GB" dirty="0" err="1" smtClean="0"/>
              <a:t>carencia</a:t>
            </a:r>
            <a:r>
              <a:rPr lang="en-GB" dirty="0" smtClean="0"/>
              <a:t> </a:t>
            </a:r>
            <a:r>
              <a:rPr lang="en-GB" dirty="0" err="1" smtClean="0"/>
              <a:t>crítica</a:t>
            </a:r>
            <a:endParaRPr lang="en-US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74850" y="5778500"/>
            <a:ext cx="6859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42988" rtl="0"/>
            <a:r>
              <a:rPr lang="en-US" sz="900" b="0">
                <a:solidFill>
                  <a:schemeClr val="tx1"/>
                </a:solidFill>
              </a:rPr>
              <a:t>Source: WHO (2006). </a:t>
            </a:r>
            <a:r>
              <a:rPr lang="en-US" sz="900" b="0" i="1">
                <a:solidFill>
                  <a:schemeClr val="tx1"/>
                </a:solidFill>
              </a:rPr>
              <a:t>The World Health Report 2006 – Working Together for Health.</a:t>
            </a:r>
            <a:r>
              <a:rPr lang="en-US" sz="900" b="0">
                <a:solidFill>
                  <a:schemeClr val="tx1"/>
                </a:solidFill>
              </a:rPr>
              <a:t> Geneva, World Health Organization</a:t>
            </a:r>
          </a:p>
        </p:txBody>
      </p:sp>
      <p:pic>
        <p:nvPicPr>
          <p:cNvPr id="11268" name="Picture 4" descr="overview_fig3_e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1746250"/>
            <a:ext cx="664527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6553200" y="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blurRad="63500" dist="46662" dir="2115817" algn="ctr" rotWithShape="0">
                    <a:srgbClr val="C0C0C0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La realidad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latin typeface="Times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95400" y="1828800"/>
            <a:ext cx="6629400" cy="3276600"/>
            <a:chOff x="0" y="1152"/>
            <a:chExt cx="4416" cy="2208"/>
          </a:xfrm>
        </p:grpSpPr>
        <p:pic>
          <p:nvPicPr>
            <p:cNvPr id="5131" name="Picture 2" descr="Nursing worjon worldmapp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52"/>
              <a:ext cx="4416" cy="220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132" name="Text Box 4"/>
            <p:cNvSpPr txBox="1">
              <a:spLocks noChangeArrowheads="1"/>
            </p:cNvSpPr>
            <p:nvPr/>
          </p:nvSpPr>
          <p:spPr bwMode="auto">
            <a:xfrm>
              <a:off x="0" y="2842"/>
              <a:ext cx="1775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0000"/>
                  </a:solidFill>
                  <a:effectLst/>
                  <a:latin typeface="Arial" charset="0"/>
                </a:rPr>
                <a:t>ENFERMERAS               </a:t>
              </a:r>
              <a:r>
                <a:rPr lang="en-US" sz="1400" i="1">
                  <a:solidFill>
                    <a:srgbClr val="FF0000"/>
                  </a:solidFill>
                  <a:effectLst/>
                  <a:latin typeface="Arial" charset="0"/>
                </a:rPr>
                <a:t>por población, 2004</a:t>
              </a:r>
            </a:p>
          </p:txBody>
        </p:sp>
      </p:grpSp>
      <p:pic>
        <p:nvPicPr>
          <p:cNvPr id="5129" name="Picture 3" descr="2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28800"/>
            <a:ext cx="8153400" cy="4343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545824" y="406402"/>
            <a:ext cx="8293376" cy="10772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Black"/>
              </a:rPr>
              <a:t>Densidad de Médicos por regiones del mundo, 2004</a:t>
            </a:r>
            <a:endParaRPr lang="es-ES_tradnl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625 -0.23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dirty="0" smtClean="0">
                <a:solidFill>
                  <a:schemeClr val="tx2"/>
                </a:solidFill>
              </a:rPr>
              <a:t>Papel de la fuerza de trabajo en el sistema de salud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 l="16251" t="24165" r="14830" b="7106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933" name="Oval 5"/>
          <p:cNvSpPr>
            <a:spLocks noChangeArrowheads="1"/>
          </p:cNvSpPr>
          <p:nvPr/>
        </p:nvSpPr>
        <p:spPr bwMode="auto">
          <a:xfrm>
            <a:off x="0" y="3155156"/>
            <a:ext cx="3556000" cy="547687"/>
          </a:xfrm>
          <a:prstGeom prst="ellips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2"/>
                </a:solidFill>
              </a:rPr>
              <a:t>Trabajadores de la Salud</a:t>
            </a:r>
            <a:endParaRPr lang="es-AR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93323"/>
          <a:ext cx="9144000" cy="5714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51501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Formación, ocupación y lugar de trabajo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Trabaja</a:t>
                      </a:r>
                      <a:r>
                        <a:rPr lang="es-AR" sz="2400" baseline="0" dirty="0" smtClean="0"/>
                        <a:t> en el sector Salud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Trabaja en otro sector, desempleado/inactivo</a:t>
                      </a:r>
                      <a:endParaRPr lang="es-AR" sz="2400" dirty="0"/>
                    </a:p>
                  </a:txBody>
                  <a:tcPr/>
                </a:tc>
              </a:tr>
              <a:tr h="98086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Formación  y ocupación en salud 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A. Médicos,</a:t>
                      </a:r>
                      <a:r>
                        <a:rPr lang="es-AR" sz="2400" baseline="0" dirty="0" smtClean="0"/>
                        <a:t> enfermeros, bioquímicos en hospitales </a:t>
                      </a:r>
                      <a:endParaRPr lang="es-A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C. Médicos, enfermeros en</a:t>
                      </a:r>
                      <a:r>
                        <a:rPr lang="es-AR" sz="2400" baseline="0" dirty="0" smtClean="0"/>
                        <a:t> fábricas</a:t>
                      </a:r>
                      <a:endParaRPr lang="es-A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01237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Formación en salud y ocupación</a:t>
                      </a:r>
                      <a:r>
                        <a:rPr lang="es-AR" sz="2400" baseline="0" dirty="0" smtClean="0"/>
                        <a:t> no sanitaria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A. Directivos de hospitales</a:t>
                      </a:r>
                      <a:r>
                        <a:rPr lang="es-AR" sz="2400" baseline="0" dirty="0" smtClean="0"/>
                        <a:t> con formación médica</a:t>
                      </a:r>
                      <a:endParaRPr lang="es-A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C. Profesores universitarios con formación médica inactivos</a:t>
                      </a:r>
                      <a:endParaRPr lang="es-AR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01237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Formación no sanitaria o sin formación académica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B. Administradores, economistas,</a:t>
                      </a:r>
                      <a:r>
                        <a:rPr lang="es-AR" sz="2400" baseline="0" dirty="0" smtClean="0"/>
                        <a:t> trabajando en servicios de salud 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D. Otros trabajadores empleados o desempleados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tx2"/>
                </a:solidFill>
              </a:rPr>
              <a:t>Definición de profesionales de la salud </a:t>
            </a: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s-AR" dirty="0" smtClean="0"/>
              <a:t>Trabajadores con formación teórico-práctica sanitaria que trabajan en el sector de los servicios de salud.</a:t>
            </a:r>
          </a:p>
          <a:p>
            <a:pPr marL="514350" indent="-514350">
              <a:buFont typeface="+mj-lt"/>
              <a:buAutoNum type="alphaUcPeriod"/>
            </a:pPr>
            <a:endParaRPr lang="es-AR" dirty="0" smtClean="0"/>
          </a:p>
          <a:p>
            <a:pPr marL="514350" indent="-514350">
              <a:buNone/>
            </a:pPr>
            <a:endParaRPr lang="es-AR" dirty="0" smtClean="0"/>
          </a:p>
          <a:p>
            <a:pPr marL="514350" indent="-514350">
              <a:buNone/>
            </a:pPr>
            <a:r>
              <a:rPr lang="es-AR" dirty="0" smtClean="0"/>
              <a:t>C. </a:t>
            </a:r>
            <a:r>
              <a:rPr lang="es-AR" dirty="0"/>
              <a:t>Trabajadores con formación sanitaria que trabajan en un sector de actividad no relacionado con la atención de salud o que actualmente están desempleados o inactivos en el mercado de trabajo</a:t>
            </a:r>
          </a:p>
          <a:p>
            <a:pPr marL="514350" indent="-514350"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s-AR" dirty="0" smtClean="0">
                <a:solidFill>
                  <a:schemeClr val="tx2"/>
                </a:solidFill>
              </a:rPr>
              <a:t>Ciclo vital de la fuerza de trabajo en salud</a:t>
            </a: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56063" y="5557838"/>
            <a:ext cx="454501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900" dirty="0"/>
              <a:t>Source: WHO (2006). </a:t>
            </a:r>
            <a:r>
              <a:rPr lang="en-US" sz="900" i="1" dirty="0"/>
              <a:t>The World Health Report 2006 – Working Together for Health.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Geneva, World Health Organization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444208" y="2420888"/>
            <a:ext cx="17828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AR" sz="2400" b="1" dirty="0"/>
              <a:t>Desempeño </a:t>
            </a:r>
            <a:endParaRPr lang="en-US" sz="2400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00192" y="2828924"/>
            <a:ext cx="2592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2988"/>
            <a:r>
              <a:rPr lang="sd-Arab-PK" sz="3200" dirty="0">
                <a:solidFill>
                  <a:srgbClr val="CC3300"/>
                </a:solidFill>
              </a:rPr>
              <a:t>Disponible</a:t>
            </a:r>
          </a:p>
          <a:p>
            <a:pPr defTabSz="1042988"/>
            <a:r>
              <a:rPr lang="sd-Arab-PK" sz="3200" dirty="0">
                <a:solidFill>
                  <a:srgbClr val="CC3300"/>
                </a:solidFill>
              </a:rPr>
              <a:t>Competente</a:t>
            </a:r>
          </a:p>
          <a:p>
            <a:pPr defTabSz="1042988"/>
            <a:r>
              <a:rPr lang="sd-Arab-PK" sz="3200" dirty="0">
                <a:solidFill>
                  <a:srgbClr val="CC3300"/>
                </a:solidFill>
              </a:rPr>
              <a:t>“Escucha”</a:t>
            </a:r>
          </a:p>
          <a:p>
            <a:pPr defTabSz="1042988"/>
            <a:r>
              <a:rPr lang="sd-Arab-PK" sz="3200" dirty="0">
                <a:solidFill>
                  <a:srgbClr val="CC3300"/>
                </a:solidFill>
              </a:rPr>
              <a:t>Productiva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662362" y="2566988"/>
            <a:ext cx="2277789" cy="2128837"/>
          </a:xfrm>
          <a:prstGeom prst="ellipse">
            <a:avLst/>
          </a:prstGeom>
          <a:solidFill>
            <a:srgbClr val="FFCCCC">
              <a:alpha val="12941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defTabSz="1042988"/>
            <a:r>
              <a:rPr lang="es-AR" sz="2800" b="1" dirty="0"/>
              <a:t>Permanencia</a:t>
            </a:r>
          </a:p>
          <a:p>
            <a:pPr defTabSz="1042988"/>
            <a:r>
              <a:rPr lang="es-AR" sz="2800" dirty="0"/>
              <a:t>Desempeño</a:t>
            </a:r>
          </a:p>
          <a:p>
            <a:pPr defTabSz="1042988"/>
            <a:r>
              <a:rPr lang="es-AR" sz="2800" dirty="0"/>
              <a:t>Supervisión</a:t>
            </a:r>
          </a:p>
          <a:p>
            <a:pPr defTabSz="1042988"/>
            <a:r>
              <a:rPr lang="es-AR" sz="2800" dirty="0"/>
              <a:t>Incentivos</a:t>
            </a:r>
          </a:p>
          <a:p>
            <a:pPr defTabSz="1042988"/>
            <a:r>
              <a:rPr lang="es-AR" sz="2800" dirty="0"/>
              <a:t>Respeto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67544" y="1484312"/>
            <a:ext cx="2699519" cy="2376735"/>
          </a:xfrm>
          <a:prstGeom prst="ellipse">
            <a:avLst/>
          </a:prstGeom>
          <a:solidFill>
            <a:srgbClr val="FFCCCC">
              <a:alpha val="12941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defTabSz="1042988"/>
            <a:r>
              <a:rPr lang="es-AR" sz="2400" b="1" dirty="0"/>
              <a:t>Ingreso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>Formación</a:t>
            </a:r>
          </a:p>
          <a:p>
            <a:pPr defTabSz="1042988"/>
            <a:r>
              <a:rPr lang="es-AR" sz="2400" dirty="0"/>
              <a:t>Planificación</a:t>
            </a:r>
          </a:p>
          <a:p>
            <a:pPr defTabSz="1042988"/>
            <a:r>
              <a:rPr lang="es-AR" sz="2400" dirty="0"/>
              <a:t>Reclutamiento 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23528" y="4005064"/>
            <a:ext cx="2952328" cy="2518469"/>
          </a:xfrm>
          <a:prstGeom prst="ellipse">
            <a:avLst/>
          </a:prstGeom>
          <a:solidFill>
            <a:srgbClr val="FFCCCC">
              <a:alpha val="12941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defTabSz="1042988"/>
            <a:r>
              <a:rPr lang="es-AR" sz="2400" b="1" dirty="0"/>
              <a:t>Egreso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/>
              <a:t>Deserción</a:t>
            </a:r>
          </a:p>
          <a:p>
            <a:pPr defTabSz="1042988"/>
            <a:r>
              <a:rPr lang="es-AR" sz="2400" dirty="0"/>
              <a:t>Migración</a:t>
            </a:r>
          </a:p>
          <a:p>
            <a:pPr defTabSz="1042988"/>
            <a:r>
              <a:rPr lang="es-AR" sz="2400" dirty="0"/>
              <a:t>Salud ocupacional</a:t>
            </a:r>
          </a:p>
          <a:p>
            <a:pPr defTabSz="1042988"/>
            <a:r>
              <a:rPr lang="es-AR" sz="2400" dirty="0"/>
              <a:t>Jubilación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267075" y="2693988"/>
            <a:ext cx="487363" cy="280987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868144" y="3717032"/>
            <a:ext cx="504825" cy="317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3263900" y="4270375"/>
            <a:ext cx="401638" cy="331788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pPr eaLnBrk="1" hangingPunct="1"/>
            <a:r>
              <a:rPr lang="en-GB" sz="3200" dirty="0" err="1" smtClean="0">
                <a:solidFill>
                  <a:schemeClr val="tx2"/>
                </a:solidFill>
              </a:rPr>
              <a:t>Causas</a:t>
            </a:r>
            <a:r>
              <a:rPr lang="en-GB" sz="3200" dirty="0" smtClean="0">
                <a:solidFill>
                  <a:schemeClr val="tx2"/>
                </a:solidFill>
              </a:rPr>
              <a:t> </a:t>
            </a:r>
            <a:r>
              <a:rPr lang="en-GB" sz="3200" dirty="0" err="1" smtClean="0">
                <a:solidFill>
                  <a:schemeClr val="tx2"/>
                </a:solidFill>
              </a:rPr>
              <a:t>frecuentes</a:t>
            </a:r>
            <a:r>
              <a:rPr lang="en-GB" sz="3200" dirty="0" smtClean="0">
                <a:solidFill>
                  <a:schemeClr val="tx2"/>
                </a:solidFill>
              </a:rPr>
              <a:t> de </a:t>
            </a:r>
            <a:r>
              <a:rPr lang="en-GB" sz="3200" dirty="0" err="1" smtClean="0">
                <a:solidFill>
                  <a:schemeClr val="tx2"/>
                </a:solidFill>
              </a:rPr>
              <a:t>desajuste</a:t>
            </a:r>
            <a:r>
              <a:rPr lang="en-GB" sz="3200" dirty="0" smtClean="0">
                <a:solidFill>
                  <a:schemeClr val="tx2"/>
                </a:solidFill>
              </a:rPr>
              <a:t> en la </a:t>
            </a:r>
            <a:r>
              <a:rPr lang="en-GB" sz="3200" dirty="0" err="1" smtClean="0">
                <a:solidFill>
                  <a:schemeClr val="tx2"/>
                </a:solidFill>
              </a:rPr>
              <a:t>fuerza</a:t>
            </a:r>
            <a:r>
              <a:rPr lang="en-GB" sz="3200" dirty="0" smtClean="0">
                <a:solidFill>
                  <a:schemeClr val="tx2"/>
                </a:solidFill>
              </a:rPr>
              <a:t> de </a:t>
            </a:r>
            <a:r>
              <a:rPr lang="en-GB" sz="3200" dirty="0" err="1" smtClean="0">
                <a:solidFill>
                  <a:schemeClr val="tx2"/>
                </a:solidFill>
              </a:rPr>
              <a:t>trabajo</a:t>
            </a:r>
            <a:r>
              <a:rPr lang="en-GB" sz="3200" dirty="0" smtClean="0">
                <a:solidFill>
                  <a:schemeClr val="tx2"/>
                </a:solidFill>
              </a:rPr>
              <a:t> en </a:t>
            </a:r>
            <a:r>
              <a:rPr lang="en-GB" sz="3200" dirty="0" err="1" smtClean="0">
                <a:solidFill>
                  <a:schemeClr val="tx2"/>
                </a:solidFill>
              </a:rPr>
              <a:t>salud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1" y="1052736"/>
            <a:ext cx="4320480" cy="2736304"/>
          </a:xfrm>
          <a:solidFill>
            <a:srgbClr val="FFE8D1"/>
          </a:solidFill>
          <a:ln>
            <a:solidFill>
              <a:srgbClr val="000066"/>
            </a:solidFill>
          </a:ln>
        </p:spPr>
        <p:txBody>
          <a:bodyPr>
            <a:normAutofit fontScale="85000" lnSpcReduction="10000"/>
          </a:bodyPr>
          <a:lstStyle/>
          <a:p>
            <a:pPr marL="174625" indent="-87313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500" b="1" dirty="0" smtClean="0"/>
          </a:p>
          <a:p>
            <a:pPr marL="174625" indent="-87313"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400" b="1" dirty="0" err="1" smtClean="0">
                <a:solidFill>
                  <a:schemeClr val="hlink"/>
                </a:solidFill>
              </a:rPr>
              <a:t>Ingreso</a:t>
            </a:r>
            <a:r>
              <a:rPr lang="en-GB" sz="2400" b="1" dirty="0" smtClean="0">
                <a:solidFill>
                  <a:schemeClr val="hlink"/>
                </a:solidFill>
              </a:rPr>
              <a:t> </a:t>
            </a:r>
          </a:p>
          <a:p>
            <a:pPr marL="174625" indent="-87313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Escasa</a:t>
            </a:r>
            <a:r>
              <a:rPr lang="en-GB" dirty="0" smtClean="0"/>
              <a:t> </a:t>
            </a:r>
            <a:r>
              <a:rPr lang="en-GB" dirty="0" err="1" smtClean="0"/>
              <a:t>información</a:t>
            </a:r>
            <a:r>
              <a:rPr lang="en-GB" dirty="0" smtClean="0"/>
              <a:t> </a:t>
            </a:r>
          </a:p>
          <a:p>
            <a:pPr marL="174625" indent="-87313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Débil</a:t>
            </a:r>
            <a:r>
              <a:rPr lang="en-GB" dirty="0" smtClean="0"/>
              <a:t> </a:t>
            </a:r>
            <a:r>
              <a:rPr lang="en-GB" dirty="0" err="1" smtClean="0"/>
              <a:t>planificación</a:t>
            </a:r>
            <a:r>
              <a:rPr lang="en-GB" dirty="0" smtClean="0"/>
              <a:t> (</a:t>
            </a:r>
            <a:r>
              <a:rPr lang="en-GB" dirty="0" err="1" smtClean="0"/>
              <a:t>profesión</a:t>
            </a:r>
            <a:r>
              <a:rPr lang="en-GB" dirty="0" smtClean="0"/>
              <a:t>, </a:t>
            </a:r>
            <a:r>
              <a:rPr lang="en-GB" dirty="0" err="1" smtClean="0"/>
              <a:t>cantidad</a:t>
            </a:r>
            <a:r>
              <a:rPr lang="en-GB" dirty="0" smtClean="0"/>
              <a:t>, </a:t>
            </a:r>
            <a:r>
              <a:rPr lang="en-GB" dirty="0" err="1" smtClean="0"/>
              <a:t>distribución</a:t>
            </a:r>
            <a:r>
              <a:rPr lang="en-GB" dirty="0" smtClean="0"/>
              <a:t>)</a:t>
            </a:r>
          </a:p>
          <a:p>
            <a:pPr marL="174625" indent="-87313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Insuficiente</a:t>
            </a:r>
            <a:r>
              <a:rPr lang="en-GB" dirty="0" smtClean="0"/>
              <a:t> </a:t>
            </a:r>
            <a:r>
              <a:rPr lang="en-GB" dirty="0" err="1" smtClean="0"/>
              <a:t>inversión</a:t>
            </a:r>
            <a:r>
              <a:rPr lang="en-GB" dirty="0" smtClean="0"/>
              <a:t> en </a:t>
            </a:r>
            <a:r>
              <a:rPr lang="en-GB" dirty="0" err="1" smtClean="0"/>
              <a:t>educación</a:t>
            </a:r>
            <a:endParaRPr lang="en-GB" dirty="0" smtClean="0"/>
          </a:p>
          <a:p>
            <a:pPr marL="174625" indent="-87313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Formación</a:t>
            </a:r>
            <a:r>
              <a:rPr lang="en-GB" dirty="0" smtClean="0"/>
              <a:t> </a:t>
            </a:r>
            <a:r>
              <a:rPr lang="en-GB" dirty="0" err="1" smtClean="0"/>
              <a:t>alejada</a:t>
            </a:r>
            <a:r>
              <a:rPr lang="en-GB" dirty="0" smtClean="0"/>
              <a:t>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necesidades</a:t>
            </a:r>
            <a:r>
              <a:rPr lang="en-GB" dirty="0" smtClean="0"/>
              <a:t> de </a:t>
            </a:r>
            <a:r>
              <a:rPr lang="en-GB" dirty="0" err="1" smtClean="0"/>
              <a:t>salud</a:t>
            </a:r>
            <a:r>
              <a:rPr lang="en-GB" dirty="0" smtClean="0"/>
              <a:t>  y 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competencias</a:t>
            </a:r>
            <a:r>
              <a:rPr lang="en-GB" dirty="0" smtClean="0"/>
              <a:t> </a:t>
            </a:r>
            <a:r>
              <a:rPr lang="en-GB" dirty="0" err="1" smtClean="0"/>
              <a:t>requeridas</a:t>
            </a:r>
            <a:endParaRPr lang="en-GB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76850" y="1556792"/>
            <a:ext cx="3648075" cy="4536504"/>
          </a:xfrm>
          <a:solidFill>
            <a:srgbClr val="FFE8D1"/>
          </a:solidFill>
          <a:ln>
            <a:solidFill>
              <a:srgbClr val="000066"/>
            </a:solidFill>
          </a:ln>
        </p:spPr>
        <p:txBody>
          <a:bodyPr rIns="72000">
            <a:normAutofit fontScale="85000" lnSpcReduction="10000"/>
          </a:bodyPr>
          <a:lstStyle/>
          <a:p>
            <a:pPr marL="261938" indent="-174625" algn="ctr" eaLnBrk="1" hangingPunct="1">
              <a:buFont typeface="Wingdings" pitchFamily="2" charset="2"/>
              <a:buNone/>
            </a:pPr>
            <a:endParaRPr lang="en-GB" sz="600" b="1" dirty="0" smtClean="0"/>
          </a:p>
          <a:p>
            <a:pPr marL="261938" indent="-17462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b="1" dirty="0" err="1" smtClean="0">
                <a:solidFill>
                  <a:schemeClr val="hlink"/>
                </a:solidFill>
              </a:rPr>
              <a:t>Reclutamiento</a:t>
            </a:r>
            <a:r>
              <a:rPr lang="en-GB" sz="2400" b="1" dirty="0" smtClean="0">
                <a:solidFill>
                  <a:schemeClr val="hlink"/>
                </a:solidFill>
              </a:rPr>
              <a:t> y </a:t>
            </a:r>
            <a:r>
              <a:rPr lang="en-GB" sz="2400" b="1" dirty="0" err="1" smtClean="0">
                <a:solidFill>
                  <a:schemeClr val="hlink"/>
                </a:solidFill>
              </a:rPr>
              <a:t>retención</a:t>
            </a:r>
            <a:endParaRPr lang="en-GB" sz="2400" b="1" dirty="0" smtClean="0">
              <a:solidFill>
                <a:schemeClr val="hlink"/>
              </a:solidFill>
            </a:endParaRPr>
          </a:p>
          <a:p>
            <a:pPr marL="261938" indent="-174625" eaLnBrk="1" hangingPunct="1">
              <a:spcBef>
                <a:spcPct val="0"/>
              </a:spcBef>
              <a:buFontTx/>
              <a:buChar char="•"/>
            </a:pPr>
            <a:r>
              <a:rPr lang="en-GB" sz="2400" dirty="0" err="1" smtClean="0"/>
              <a:t>Políticas</a:t>
            </a:r>
            <a:r>
              <a:rPr lang="en-GB" sz="2400" dirty="0" smtClean="0"/>
              <a:t> </a:t>
            </a:r>
            <a:r>
              <a:rPr lang="en-GB" sz="2400" dirty="0" err="1" smtClean="0"/>
              <a:t>fiscales</a:t>
            </a:r>
            <a:endParaRPr lang="en-GB" sz="2400" dirty="0" smtClean="0"/>
          </a:p>
          <a:p>
            <a:pPr marL="261938" indent="-174625" eaLnBrk="1" hangingPunct="1">
              <a:spcBef>
                <a:spcPct val="0"/>
              </a:spcBef>
              <a:buFontTx/>
              <a:buChar char="•"/>
            </a:pPr>
            <a:r>
              <a:rPr lang="en-GB" sz="2400" dirty="0" err="1" smtClean="0"/>
              <a:t>Bajos</a:t>
            </a:r>
            <a:r>
              <a:rPr lang="en-GB" sz="2400" dirty="0" smtClean="0"/>
              <a:t> </a:t>
            </a:r>
            <a:r>
              <a:rPr lang="en-GB" sz="2400" dirty="0" err="1" smtClean="0"/>
              <a:t>salarios</a:t>
            </a:r>
            <a:endParaRPr lang="en-GB" sz="2400" dirty="0" smtClean="0"/>
          </a:p>
          <a:p>
            <a:pPr marL="261938" indent="-174625">
              <a:spcBef>
                <a:spcPct val="0"/>
              </a:spcBef>
            </a:pPr>
            <a:r>
              <a:rPr lang="en-GB" sz="2400" dirty="0" err="1" smtClean="0"/>
              <a:t>Malas</a:t>
            </a:r>
            <a:r>
              <a:rPr lang="en-GB" sz="2400" dirty="0" smtClean="0"/>
              <a:t> </a:t>
            </a:r>
            <a:r>
              <a:rPr lang="en-GB" sz="2400" dirty="0" err="1" smtClean="0"/>
              <a:t>condiciones</a:t>
            </a:r>
            <a:r>
              <a:rPr lang="en-GB" sz="2400" dirty="0" smtClean="0"/>
              <a:t> de </a:t>
            </a:r>
            <a:r>
              <a:rPr lang="en-GB" sz="2400" dirty="0" err="1" smtClean="0"/>
              <a:t>trabajo</a:t>
            </a:r>
            <a:endParaRPr lang="en-GB" sz="2400" dirty="0" smtClean="0"/>
          </a:p>
          <a:p>
            <a:pPr marL="261938" indent="-174625">
              <a:spcBef>
                <a:spcPct val="0"/>
              </a:spcBef>
            </a:pPr>
            <a:r>
              <a:rPr lang="en-GB" sz="2400" dirty="0" err="1" smtClean="0"/>
              <a:t>Inadecuadas</a:t>
            </a:r>
            <a:r>
              <a:rPr lang="en-GB" sz="2400" dirty="0" smtClean="0"/>
              <a:t> </a:t>
            </a:r>
            <a:r>
              <a:rPr lang="en-GB" sz="2400" dirty="0" err="1" smtClean="0"/>
              <a:t>estructuras</a:t>
            </a:r>
            <a:r>
              <a:rPr lang="en-GB" sz="2400" dirty="0" smtClean="0"/>
              <a:t> de </a:t>
            </a:r>
            <a:r>
              <a:rPr lang="en-GB" sz="2400" dirty="0" err="1" smtClean="0"/>
              <a:t>carrera</a:t>
            </a:r>
            <a:endParaRPr lang="en-GB" sz="2400" dirty="0" smtClean="0"/>
          </a:p>
          <a:p>
            <a:pPr marL="261938" indent="-174625">
              <a:spcBef>
                <a:spcPct val="0"/>
              </a:spcBef>
            </a:pPr>
            <a:r>
              <a:rPr lang="en-GB" sz="2400" dirty="0" err="1" smtClean="0"/>
              <a:t>Falta</a:t>
            </a:r>
            <a:r>
              <a:rPr lang="en-GB" sz="2400" dirty="0" smtClean="0"/>
              <a:t> de </a:t>
            </a:r>
            <a:r>
              <a:rPr lang="en-GB" sz="2400" dirty="0" err="1" smtClean="0"/>
              <a:t>supervisión</a:t>
            </a:r>
            <a:r>
              <a:rPr lang="en-GB" sz="2400" dirty="0" smtClean="0"/>
              <a:t> </a:t>
            </a:r>
            <a:r>
              <a:rPr lang="en-GB" sz="2400" dirty="0" err="1" smtClean="0"/>
              <a:t>formativa</a:t>
            </a:r>
            <a:endParaRPr lang="en-GB" sz="2400" dirty="0" smtClean="0"/>
          </a:p>
          <a:p>
            <a:pPr marL="261938" indent="-174625">
              <a:spcBef>
                <a:spcPct val="0"/>
              </a:spcBef>
            </a:pPr>
            <a:r>
              <a:rPr lang="en-GB" sz="2400" dirty="0" err="1" smtClean="0"/>
              <a:t>Precaria</a:t>
            </a:r>
            <a:r>
              <a:rPr lang="en-GB" sz="2400" dirty="0" smtClean="0"/>
              <a:t> </a:t>
            </a:r>
            <a:r>
              <a:rPr lang="en-GB" sz="2400" dirty="0" err="1" smtClean="0"/>
              <a:t>interacción</a:t>
            </a:r>
            <a:r>
              <a:rPr lang="en-GB" sz="2400" dirty="0" smtClean="0"/>
              <a:t> con el </a:t>
            </a:r>
            <a:r>
              <a:rPr lang="en-GB" sz="2400" dirty="0" err="1" smtClean="0"/>
              <a:t>mercado</a:t>
            </a:r>
            <a:r>
              <a:rPr lang="en-GB" sz="2400" dirty="0" smtClean="0"/>
              <a:t> </a:t>
            </a:r>
            <a:r>
              <a:rPr lang="en-GB" sz="2400" dirty="0" err="1" smtClean="0"/>
              <a:t>privado</a:t>
            </a:r>
            <a:endParaRPr lang="en-GB" sz="2400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1520" y="4077072"/>
            <a:ext cx="4320480" cy="2422525"/>
          </a:xfrm>
          <a:prstGeom prst="rect">
            <a:avLst/>
          </a:prstGeom>
          <a:solidFill>
            <a:srgbClr val="FFE8D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261938" indent="-174625" rtl="0">
              <a:spcBef>
                <a:spcPct val="80000"/>
              </a:spcBef>
              <a:buClr>
                <a:srgbClr val="1E7FB8"/>
              </a:buClr>
              <a:buSzPct val="75000"/>
              <a:buFont typeface="Wingdings" pitchFamily="2" charset="2"/>
              <a:buNone/>
            </a:pPr>
            <a:endParaRPr lang="en-GB" sz="700" dirty="0"/>
          </a:p>
          <a:p>
            <a:pPr marL="261938" indent="-174625" algn="ctr" rtl="0">
              <a:buClr>
                <a:srgbClr val="1E7FB8"/>
              </a:buClr>
              <a:buSzPct val="75000"/>
              <a:buFont typeface="Wingdings" pitchFamily="2" charset="2"/>
              <a:buNone/>
            </a:pPr>
            <a:r>
              <a:rPr lang="en-GB" sz="2400" b="1" dirty="0" err="1" smtClean="0">
                <a:solidFill>
                  <a:schemeClr val="hlink"/>
                </a:solidFill>
              </a:rPr>
              <a:t>Egreso</a:t>
            </a:r>
            <a:endParaRPr lang="en-GB" sz="2400" dirty="0">
              <a:solidFill>
                <a:schemeClr val="hlink"/>
              </a:solidFill>
            </a:endParaRPr>
          </a:p>
          <a:p>
            <a:pPr marL="261938" indent="-174625" algn="l" rtl="0">
              <a:buClr>
                <a:srgbClr val="1E7FB8"/>
              </a:buClr>
              <a:buSzPct val="75000"/>
              <a:buFontTx/>
              <a:buChar char="•"/>
            </a:pPr>
            <a:r>
              <a:rPr lang="en-GB" sz="2400" b="0" dirty="0" err="1" smtClean="0"/>
              <a:t>Migración</a:t>
            </a:r>
            <a:endParaRPr lang="en-GB" sz="2400" b="0" dirty="0"/>
          </a:p>
          <a:p>
            <a:pPr marL="261938" indent="-174625" algn="l" rtl="0">
              <a:buClr>
                <a:srgbClr val="1E7FB8"/>
              </a:buClr>
              <a:buSzPct val="75000"/>
              <a:buFontTx/>
              <a:buChar char="•"/>
            </a:pPr>
            <a:r>
              <a:rPr lang="en-GB" sz="2400" b="0" dirty="0" err="1" smtClean="0"/>
              <a:t>Enfermedad</a:t>
            </a:r>
            <a:r>
              <a:rPr lang="en-GB" sz="2400" b="0" dirty="0" smtClean="0"/>
              <a:t> y </a:t>
            </a:r>
            <a:r>
              <a:rPr lang="en-GB" sz="2400" b="0" dirty="0" err="1" smtClean="0"/>
              <a:t>muerte</a:t>
            </a:r>
            <a:endParaRPr lang="en-GB" sz="2400" b="0" dirty="0" smtClean="0"/>
          </a:p>
          <a:p>
            <a:pPr marL="261938" indent="-174625" algn="l" rtl="0">
              <a:buClr>
                <a:srgbClr val="1E7FB8"/>
              </a:buClr>
              <a:buSzPct val="75000"/>
              <a:buFontTx/>
              <a:buChar char="•"/>
            </a:pPr>
            <a:r>
              <a:rPr lang="en-GB" sz="2400" b="0" dirty="0" err="1" smtClean="0"/>
              <a:t>Cambio</a:t>
            </a:r>
            <a:r>
              <a:rPr lang="en-GB" sz="2400" b="0" dirty="0" smtClean="0"/>
              <a:t> de </a:t>
            </a:r>
            <a:r>
              <a:rPr lang="en-GB" sz="2400" b="0" dirty="0" err="1" smtClean="0"/>
              <a:t>ocupación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err="1" smtClean="0"/>
              <a:t>Jubilación</a:t>
            </a:r>
            <a:endParaRPr lang="en-GB" sz="2400" b="0" dirty="0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738688" y="2989263"/>
            <a:ext cx="487362" cy="28098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4743450" y="4695825"/>
            <a:ext cx="401638" cy="3317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2" name="Picture 2" descr="ch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467600" cy="44958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2041525" y="346075"/>
            <a:ext cx="5959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endParaRPr lang="en-US" b="0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7162800" cy="4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0000FF"/>
                </a:solidFill>
                <a:cs typeface="Arial Black"/>
              </a:rPr>
              <a:t>Indicador</a:t>
            </a:r>
            <a:r>
              <a:rPr lang="en-US" sz="3200" dirty="0" smtClean="0">
                <a:solidFill>
                  <a:srgbClr val="0000FF"/>
                </a:solidFill>
                <a:cs typeface="Arial Black"/>
              </a:rPr>
              <a:t> de </a:t>
            </a:r>
            <a:r>
              <a:rPr lang="en-US" sz="3200" dirty="0" err="1" smtClean="0">
                <a:solidFill>
                  <a:srgbClr val="0000FF"/>
                </a:solidFill>
                <a:cs typeface="Arial Black"/>
              </a:rPr>
              <a:t>densidad</a:t>
            </a:r>
            <a:r>
              <a:rPr lang="en-US" sz="3200" dirty="0" smtClean="0">
                <a:solidFill>
                  <a:srgbClr val="0000FF"/>
                </a:solidFill>
                <a:cs typeface="Arial Black"/>
              </a:rPr>
              <a:t> de </a:t>
            </a:r>
            <a:r>
              <a:rPr lang="en-US" sz="3200" dirty="0" err="1" smtClean="0">
                <a:solidFill>
                  <a:srgbClr val="0000FF"/>
                </a:solidFill>
                <a:cs typeface="Arial Black"/>
              </a:rPr>
              <a:t>trabajadores</a:t>
            </a:r>
            <a:endParaRPr lang="en-US" sz="3200" dirty="0">
              <a:solidFill>
                <a:srgbClr val="0000FF"/>
              </a:solidFill>
              <a:cs typeface="Arial Black"/>
            </a:endParaRPr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 flipV="1">
            <a:off x="5181600" y="5410200"/>
            <a:ext cx="2286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3810000" y="62484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25 por 10,000 hab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6962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</a:pPr>
            <a:r>
              <a:rPr lang="en-GB" sz="3200" dirty="0" err="1">
                <a:solidFill>
                  <a:srgbClr val="0000FF"/>
                </a:solidFill>
                <a:latin typeface="+mn-lt"/>
              </a:rPr>
              <a:t>Desigual</a:t>
            </a:r>
            <a:r>
              <a:rPr lang="en-GB" sz="3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3200" dirty="0" err="1">
                <a:solidFill>
                  <a:srgbClr val="0000FF"/>
                </a:solidFill>
                <a:latin typeface="+mn-lt"/>
              </a:rPr>
              <a:t>distribución</a:t>
            </a:r>
            <a:r>
              <a:rPr lang="en-GB" sz="3200" dirty="0">
                <a:solidFill>
                  <a:srgbClr val="0000FF"/>
                </a:solidFill>
                <a:latin typeface="+mn-lt"/>
              </a:rPr>
              <a:t> de </a:t>
            </a:r>
            <a:r>
              <a:rPr lang="en-GB" sz="3200" dirty="0" smtClean="0">
                <a:solidFill>
                  <a:srgbClr val="0000FF"/>
                </a:solidFill>
                <a:latin typeface="+mn-lt"/>
              </a:rPr>
              <a:t>la </a:t>
            </a:r>
            <a:r>
              <a:rPr lang="en-GB" sz="3200" dirty="0" err="1" smtClean="0">
                <a:solidFill>
                  <a:srgbClr val="0000FF"/>
                </a:solidFill>
                <a:latin typeface="+mn-lt"/>
              </a:rPr>
              <a:t>fuerza</a:t>
            </a:r>
            <a:r>
              <a:rPr lang="en-GB" sz="3200" dirty="0" smtClean="0">
                <a:solidFill>
                  <a:srgbClr val="0000FF"/>
                </a:solidFill>
                <a:latin typeface="+mn-lt"/>
              </a:rPr>
              <a:t> de </a:t>
            </a:r>
            <a:r>
              <a:rPr lang="en-GB" sz="3200" dirty="0" err="1" smtClean="0">
                <a:solidFill>
                  <a:srgbClr val="0000FF"/>
                </a:solidFill>
                <a:latin typeface="+mn-lt"/>
              </a:rPr>
              <a:t>trabajo</a:t>
            </a:r>
            <a:r>
              <a:rPr lang="en-GB" sz="32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32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ph idx="1"/>
          </p:nvPr>
        </p:nvGraphicFramePr>
        <p:xfrm>
          <a:off x="1547813" y="1125538"/>
          <a:ext cx="6370637" cy="4256087"/>
        </p:xfrm>
        <a:graphic>
          <a:graphicData uri="http://schemas.openxmlformats.org/presentationml/2006/ole">
            <p:oleObj spid="_x0000_s55298" name="Chart" r:id="rId4" imgW="11791984" imgH="7877243" progId="Excel.Sheet.8">
              <p:embed followColorScheme="full"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92189" y="5743575"/>
            <a:ext cx="6859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1042988" eaLnBrk="1" hangingPunct="1"/>
            <a:r>
              <a:rPr lang="en-US" sz="2400" b="0" dirty="0">
                <a:latin typeface="+mj-lt"/>
                <a:ea typeface="Arial" charset="0"/>
                <a:cs typeface="Arial" charset="0"/>
              </a:rPr>
              <a:t>Source: WHO (2006). </a:t>
            </a:r>
            <a:r>
              <a:rPr lang="en-US" sz="2400" b="0" i="1" dirty="0">
                <a:latin typeface="+mj-lt"/>
                <a:ea typeface="Arial" charset="0"/>
                <a:cs typeface="Arial" charset="0"/>
              </a:rPr>
              <a:t>The World Health Report 2006 – Working Together for Health.</a:t>
            </a:r>
            <a:r>
              <a:rPr lang="en-US" sz="2400" b="0" dirty="0">
                <a:latin typeface="+mj-lt"/>
                <a:ea typeface="Arial" charset="0"/>
                <a:cs typeface="Arial" charset="0"/>
              </a:rPr>
              <a:t> Geneva, World Health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Contenido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AR" sz="4400" dirty="0" smtClean="0">
                <a:solidFill>
                  <a:schemeClr val="tx2"/>
                </a:solidFill>
              </a:rPr>
              <a:t>Conceptos en pugna: solidaridad vs. desigualdad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400" dirty="0" smtClean="0">
                <a:solidFill>
                  <a:schemeClr val="tx2"/>
                </a:solidFill>
              </a:rPr>
              <a:t>Universalidad o individualidad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400" dirty="0" smtClean="0">
                <a:solidFill>
                  <a:schemeClr val="tx2"/>
                </a:solidFill>
              </a:rPr>
              <a:t>1978-1982 </a:t>
            </a:r>
            <a:r>
              <a:rPr lang="es-AR" sz="4400" dirty="0" smtClean="0">
                <a:solidFill>
                  <a:schemeClr val="tx2"/>
                </a:solidFill>
              </a:rPr>
              <a:t>El rol de los Estados nacionales en la política de salud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400" dirty="0" smtClean="0">
                <a:solidFill>
                  <a:schemeClr val="tx2"/>
                </a:solidFill>
              </a:rPr>
              <a:t>2000-2008 El debate sobre la equidad 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400" dirty="0" smtClean="0">
                <a:solidFill>
                  <a:schemeClr val="tx2"/>
                </a:solidFill>
              </a:rPr>
              <a:t>2015 - Imaginando el futuro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dirty="0" smtClean="0">
                <a:solidFill>
                  <a:schemeClr val="tx2"/>
                </a:solidFill>
              </a:rPr>
              <a:t>Actores en la fuerza de trabajo en salud</a:t>
            </a: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29699" name="Text Placeholder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pPr algn="ctr"/>
            <a:r>
              <a:rPr lang="es-AR" dirty="0" smtClean="0"/>
              <a:t>“Estables”</a:t>
            </a:r>
          </a:p>
        </p:txBody>
      </p:sp>
      <p:sp>
        <p:nvSpPr>
          <p:cNvPr id="29701" name="Content Placeholder 1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4040188" cy="3941763"/>
          </a:xfrm>
          <a:ln>
            <a:prstDash val="solid"/>
          </a:ln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OMS, OPS/OMS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Banco Mundial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Comunidad Europea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DFID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JICA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GIZ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Cuba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Rockefeller </a:t>
            </a:r>
            <a:r>
              <a:rPr lang="es-AR" dirty="0" err="1" smtClean="0">
                <a:solidFill>
                  <a:srgbClr val="FF0000"/>
                </a:solidFill>
              </a:rPr>
              <a:t>Foundation</a:t>
            </a:r>
            <a:endParaRPr lang="es-AR" dirty="0" smtClean="0">
              <a:solidFill>
                <a:srgbClr val="FF0000"/>
              </a:solidFill>
            </a:endParaRPr>
          </a:p>
          <a:p>
            <a:r>
              <a:rPr lang="es-AR" dirty="0" smtClean="0">
                <a:solidFill>
                  <a:srgbClr val="FF0000"/>
                </a:solidFill>
              </a:rPr>
              <a:t>USAID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OMS/OPS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7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5976" y="1124744"/>
            <a:ext cx="4041775" cy="762000"/>
          </a:xfrm>
        </p:spPr>
        <p:txBody>
          <a:bodyPr/>
          <a:lstStyle/>
          <a:p>
            <a:pPr algn="ctr"/>
            <a:r>
              <a:rPr lang="es-AR" dirty="0" smtClean="0"/>
              <a:t>“Nuevos”</a:t>
            </a:r>
          </a:p>
        </p:txBody>
      </p:sp>
      <p:sp>
        <p:nvSpPr>
          <p:cNvPr id="29702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132856"/>
            <a:ext cx="4041775" cy="3829050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PEPFAR (MEPI-NEPI)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Global Health Workforce Alliance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B&amp;M Gates Foundation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MSF; Merlin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AMREF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GHWA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s-A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44216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dirty="0" smtClean="0">
                <a:solidFill>
                  <a:schemeClr val="tx2"/>
                </a:solidFill>
              </a:rPr>
              <a:t>Marco de acción de Recursos Humanos en Salud</a:t>
            </a:r>
            <a:br>
              <a:rPr lang="es-AR" dirty="0" smtClean="0">
                <a:solidFill>
                  <a:schemeClr val="tx2"/>
                </a:solidFill>
              </a:rPr>
            </a:br>
            <a:r>
              <a:rPr lang="es-A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http://www.capacityproject.org/framework/es/ciclo-de-accion/#monitorizacion-y-evaluacion</a:t>
            </a:r>
            <a:r>
              <a:rPr lang="es-A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A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AR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-1123950"/>
            <a:ext cx="5857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s-AR"/>
              <a:t>  </a:t>
            </a:r>
            <a:r>
              <a:rPr lang="es-AR" sz="12800"/>
              <a:t> </a:t>
            </a:r>
            <a:endParaRPr lang="es-AR" sz="1200" b="1">
              <a:solidFill>
                <a:srgbClr val="3A73B8"/>
              </a:solidFill>
            </a:endParaRPr>
          </a:p>
          <a:p>
            <a:pPr eaLnBrk="0" hangingPunct="0"/>
            <a:endParaRPr lang="es-AR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520" y="2536825"/>
            <a:ext cx="8892479" cy="4780607"/>
            <a:chOff x="6" y="-758"/>
            <a:chExt cx="1764" cy="2042"/>
          </a:xfrm>
        </p:grpSpPr>
        <p:pic>
          <p:nvPicPr>
            <p:cNvPr id="11269" name="Picture 3" descr="Action Fiel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" y="-758"/>
              <a:ext cx="1680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Rectangle 13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10" y="24"/>
              <a:ext cx="7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1" name="Rectangle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82" y="1122"/>
              <a:ext cx="56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2" name="Rectangle 11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1548" y="438"/>
              <a:ext cx="22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3" name="Rectangle 10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6" y="354"/>
              <a:ext cx="210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4" name="Freeform 9">
              <a:hlinkClick r:id="rId5" action="ppaction://hlinkfile"/>
              <a:hlinkHover r:id="rId6" action="ppaction://hlinkfile"/>
            </p:cNvPr>
            <p:cNvSpPr>
              <a:spLocks/>
            </p:cNvSpPr>
            <p:nvPr/>
          </p:nvSpPr>
          <p:spPr bwMode="auto">
            <a:xfrm>
              <a:off x="618" y="480"/>
              <a:ext cx="498" cy="276"/>
            </a:xfrm>
            <a:custGeom>
              <a:avLst/>
              <a:gdLst>
                <a:gd name="T0" fmla="*/ 0 w 498"/>
                <a:gd name="T1" fmla="*/ 102 h 276"/>
                <a:gd name="T2" fmla="*/ 378 w 498"/>
                <a:gd name="T3" fmla="*/ 0 h 276"/>
                <a:gd name="T4" fmla="*/ 498 w 498"/>
                <a:gd name="T5" fmla="*/ 234 h 276"/>
                <a:gd name="T6" fmla="*/ 168 w 498"/>
                <a:gd name="T7" fmla="*/ 276 h 276"/>
                <a:gd name="T8" fmla="*/ 0 w 498"/>
                <a:gd name="T9" fmla="*/ 102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276"/>
                <a:gd name="T17" fmla="*/ 498 w 498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276">
                  <a:moveTo>
                    <a:pt x="0" y="102"/>
                  </a:moveTo>
                  <a:lnTo>
                    <a:pt x="378" y="0"/>
                  </a:lnTo>
                  <a:lnTo>
                    <a:pt x="498" y="234"/>
                  </a:lnTo>
                  <a:lnTo>
                    <a:pt x="168" y="276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5" name="Oval 8">
              <a:hlinkClick r:id="rId7" action="ppaction://hlinkfile"/>
              <a:hlinkHover r:id="rId8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954" y="720"/>
              <a:ext cx="336" cy="3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6" name="Oval 7">
              <a:hlinkClick r:id="rId9" action="ppaction://hlinkfile"/>
              <a:hlinkHover r:id="rId10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444" y="696"/>
              <a:ext cx="372" cy="37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7" name="Oval 6">
              <a:hlinkClick r:id="rId11" action="ppaction://hlinkfile"/>
              <a:hlinkHover r:id="rId12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1086" y="330"/>
              <a:ext cx="348" cy="34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8" name="Oval 5">
              <a:hlinkClick r:id="rId13" action="ppaction://hlinkfile"/>
              <a:hlinkHover r:id="rId14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708" y="168"/>
              <a:ext cx="336" cy="33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279" name="Oval 4">
              <a:hlinkClick r:id="rId15" action="ppaction://hlinkfile"/>
              <a:hlinkHover r:id="rId16" action="ppaction://hlinkfile"/>
            </p:cNvPr>
            <p:cNvSpPr>
              <a:spLocks noChangeAspect="1" noChangeArrowheads="1"/>
            </p:cNvSpPr>
            <p:nvPr/>
          </p:nvSpPr>
          <p:spPr bwMode="auto">
            <a:xfrm>
              <a:off x="252" y="312"/>
              <a:ext cx="360" cy="36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/>
                </a:solidFill>
              </a:rPr>
              <a:t>Débil producción de trabajadores</a:t>
            </a:r>
          </a:p>
        </p:txBody>
      </p:sp>
      <p:pic>
        <p:nvPicPr>
          <p:cNvPr id="25603" name="Picture 3" descr="Brazzaville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100" y="1316038"/>
            <a:ext cx="3806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5403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873750" y="4471988"/>
            <a:ext cx="278447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>
            <a:spAutoFit/>
          </a:bodyPr>
          <a:lstStyle/>
          <a:p>
            <a:pPr defTabSz="912813" rtl="1">
              <a:spcBef>
                <a:spcPct val="50000"/>
              </a:spcBef>
            </a:pPr>
            <a:r>
              <a:rPr lang="en-GB" sz="1600" dirty="0" err="1">
                <a:latin typeface="Calibri" pitchFamily="34" charset="0"/>
              </a:rPr>
              <a:t>Escuela</a:t>
            </a:r>
            <a:r>
              <a:rPr lang="en-GB" sz="1600" dirty="0">
                <a:latin typeface="Calibri" pitchFamily="34" charset="0"/>
              </a:rPr>
              <a:t> de </a:t>
            </a:r>
            <a:r>
              <a:rPr lang="en-GB" sz="1600" dirty="0" err="1">
                <a:latin typeface="Calibri" pitchFamily="34" charset="0"/>
              </a:rPr>
              <a:t>Ciencias</a:t>
            </a:r>
            <a:r>
              <a:rPr lang="en-GB" sz="1600" dirty="0">
                <a:latin typeface="Calibri" pitchFamily="34" charset="0"/>
              </a:rPr>
              <a:t> de la </a:t>
            </a:r>
            <a:r>
              <a:rPr lang="en-GB" sz="1600" dirty="0" err="1">
                <a:latin typeface="Calibri" pitchFamily="34" charset="0"/>
              </a:rPr>
              <a:t>Salud</a:t>
            </a:r>
            <a:r>
              <a:rPr lang="en-GB" sz="1600" dirty="0">
                <a:latin typeface="Calibri" pitchFamily="34" charset="0"/>
              </a:rPr>
              <a:t>, </a:t>
            </a:r>
            <a:r>
              <a:rPr lang="en-GB" sz="1600" dirty="0" smtClean="0">
                <a:latin typeface="Calibri" pitchFamily="34" charset="0"/>
              </a:rPr>
              <a:t>Brazzaville, </a:t>
            </a:r>
            <a:r>
              <a:rPr lang="en-GB" sz="1600" dirty="0">
                <a:latin typeface="Calibri" pitchFamily="34" charset="0"/>
              </a:rPr>
              <a:t>Congo, 2008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3528" y="1340768"/>
            <a:ext cx="4429125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33" tIns="40067" rIns="80133" bIns="40067">
            <a:spAutoFit/>
          </a:bodyPr>
          <a:lstStyle/>
          <a:p>
            <a:pPr defTabSz="912813" rtl="1">
              <a:spcBef>
                <a:spcPct val="50000"/>
              </a:spcBef>
            </a:pPr>
            <a:r>
              <a:rPr lang="es-AR" dirty="0">
                <a:latin typeface="Calibri" pitchFamily="34" charset="0"/>
              </a:rPr>
              <a:t>Instituciones formadoras de personal de salud, por región de la OMS,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555776" y="5085184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868144" y="5013176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9672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Deserción</a:t>
            </a:r>
            <a:endParaRPr lang="es-AR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0212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Migración</a:t>
            </a:r>
          </a:p>
          <a:p>
            <a:r>
              <a:rPr lang="es-AR" dirty="0" smtClean="0"/>
              <a:t>Baja retención</a:t>
            </a:r>
            <a:endParaRPr lang="es-A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16216" y="1268760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0112" y="6206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Certificación</a:t>
            </a:r>
          </a:p>
          <a:p>
            <a:r>
              <a:rPr lang="es-AR" dirty="0" smtClean="0"/>
              <a:t>Licencia</a:t>
            </a:r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0466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Proceso de formación y empleo</a:t>
            </a:r>
            <a:endParaRPr lang="es-A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Diagram 4"/>
          <p:cNvGraphicFramePr>
            <a:graphicFrameLocks/>
          </p:cNvGraphicFramePr>
          <p:nvPr/>
        </p:nvGraphicFramePr>
        <p:xfrm>
          <a:off x="0" y="1340768"/>
          <a:ext cx="3995936" cy="4810125"/>
        </p:xfrm>
        <a:graphic>
          <a:graphicData uri="http://schemas.openxmlformats.org/drawingml/2006/compatibility">
            <com:legacyDrawing xmlns:com="http://schemas.openxmlformats.org/drawingml/2006/compatibility" spid="_x0000_s58370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0" y="191683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acreditación de los programas de formación</a:t>
            </a:r>
          </a:p>
          <a:p>
            <a:pPr>
              <a:lnSpc>
                <a:spcPct val="90000"/>
              </a:lnSpc>
              <a:defRPr/>
            </a:pPr>
            <a:endParaRPr lang="es-ES_tradnl" sz="1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homologación de los planes de estudio con los componentes básicos de la APS</a:t>
            </a:r>
          </a:p>
          <a:p>
            <a:pPr>
              <a:lnSpc>
                <a:spcPct val="90000"/>
              </a:lnSpc>
              <a:defRPr/>
            </a:pPr>
            <a:endParaRPr lang="es-ES_tradnl" sz="1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regulación de las instituciones educativas (incluyendo los hospitales)</a:t>
            </a:r>
          </a:p>
          <a:p>
            <a:pPr>
              <a:lnSpc>
                <a:spcPct val="90000"/>
              </a:lnSpc>
              <a:defRPr/>
            </a:pPr>
            <a:endParaRPr lang="es-ES_tradnl" sz="1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certificación profesional</a:t>
            </a:r>
          </a:p>
          <a:p>
            <a:pPr>
              <a:lnSpc>
                <a:spcPct val="90000"/>
              </a:lnSpc>
              <a:defRPr/>
            </a:pPr>
            <a:endParaRPr lang="es-ES_tradnl" sz="1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habilitación de médicos formados en otros países</a:t>
            </a:r>
          </a:p>
          <a:p>
            <a:pPr>
              <a:lnSpc>
                <a:spcPct val="90000"/>
              </a:lnSpc>
              <a:defRPr/>
            </a:pPr>
            <a:endParaRPr lang="es-ES_tradnl" sz="1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sz="1400" b="1" dirty="0" smtClean="0">
                <a:latin typeface="Arial" pitchFamily="34" charset="0"/>
              </a:rPr>
              <a:t>La coherencia de las leyes y reglamentaciones entre ambos  ministerios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/>
              <a:t>Las regulaciones necesarias para</a:t>
            </a:r>
          </a:p>
          <a:p>
            <a:r>
              <a:rPr lang="es-ES_tradnl" b="1" dirty="0" smtClean="0"/>
              <a:t>la incorporación de contenidos de salud </a:t>
            </a:r>
          </a:p>
          <a:p>
            <a:r>
              <a:rPr lang="es-ES_tradnl" b="1" dirty="0" smtClean="0"/>
              <a:t>en los programas educativos</a:t>
            </a:r>
            <a:endParaRPr lang="es-AR" b="1" dirty="0"/>
          </a:p>
        </p:txBody>
      </p:sp>
      <p:sp>
        <p:nvSpPr>
          <p:cNvPr id="8" name="Right Brace 7"/>
          <p:cNvSpPr/>
          <p:nvPr/>
        </p:nvSpPr>
        <p:spPr>
          <a:xfrm>
            <a:off x="4067944" y="1988840"/>
            <a:ext cx="72008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ight Brace 9"/>
          <p:cNvSpPr/>
          <p:nvPr/>
        </p:nvSpPr>
        <p:spPr>
          <a:xfrm>
            <a:off x="3923928" y="1484784"/>
            <a:ext cx="504056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ight Brace 10"/>
          <p:cNvSpPr/>
          <p:nvPr/>
        </p:nvSpPr>
        <p:spPr>
          <a:xfrm>
            <a:off x="3851920" y="2132856"/>
            <a:ext cx="504056" cy="2592288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1920" y="5373216"/>
            <a:ext cx="64807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91680" y="40466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tx2"/>
                </a:solidFill>
              </a:rPr>
              <a:t>Regulación y fuerza de trabajo en salud</a:t>
            </a:r>
            <a:endParaRPr lang="es-ES_tradnl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Renovación</a:t>
            </a:r>
            <a:r>
              <a:rPr lang="en-US" dirty="0" smtClean="0"/>
              <a:t> de la APS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709738"/>
            <a:ext cx="4124325" cy="40973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Responsabilidad</a:t>
            </a:r>
            <a:r>
              <a:rPr lang="en-US" dirty="0" smtClean="0"/>
              <a:t> del Estado, </a:t>
            </a:r>
            <a:r>
              <a:rPr lang="en-US" dirty="0" err="1" smtClean="0"/>
              <a:t>implicaciones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formación</a:t>
            </a:r>
            <a:r>
              <a:rPr lang="en-US" dirty="0" smtClean="0"/>
              <a:t> de </a:t>
            </a:r>
            <a:r>
              <a:rPr lang="en-US" dirty="0" err="1" smtClean="0"/>
              <a:t>trabajadores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Objetivos</a:t>
            </a:r>
            <a:r>
              <a:rPr lang="en-US" dirty="0" smtClean="0"/>
              <a:t> del </a:t>
            </a:r>
            <a:r>
              <a:rPr lang="en-US" dirty="0" err="1" smtClean="0"/>
              <a:t>Milenio</a:t>
            </a:r>
            <a:r>
              <a:rPr lang="en-US" dirty="0" smtClean="0"/>
              <a:t>, 2015 </a:t>
            </a:r>
          </a:p>
          <a:p>
            <a:pPr lvl="1" eaLnBrk="1" hangingPunct="1"/>
            <a:r>
              <a:rPr lang="en-US" dirty="0" smtClean="0"/>
              <a:t>MDG </a:t>
            </a:r>
            <a:r>
              <a:rPr lang="en-US" dirty="0" err="1" smtClean="0"/>
              <a:t>conferencia</a:t>
            </a:r>
            <a:r>
              <a:rPr lang="en-US" dirty="0" smtClean="0"/>
              <a:t> </a:t>
            </a:r>
            <a:r>
              <a:rPr lang="en-US" dirty="0" err="1" smtClean="0"/>
              <a:t>cumbre</a:t>
            </a:r>
            <a:r>
              <a:rPr lang="en-US" dirty="0" smtClean="0"/>
              <a:t> 2011</a:t>
            </a:r>
          </a:p>
          <a:p>
            <a:pPr lvl="1" eaLnBrk="1" hangingPunct="1"/>
            <a:r>
              <a:rPr lang="en-US" dirty="0" smtClean="0"/>
              <a:t>Deadline 2015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31197" t="11198" r="32547" b="5200"/>
          <a:stretch>
            <a:fillRect/>
          </a:stretch>
        </p:blipFill>
        <p:spPr bwMode="auto">
          <a:xfrm>
            <a:off x="4713288" y="2306638"/>
            <a:ext cx="2105025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 cstate="print"/>
          <a:srcRect l="71666" t="28751" r="13750" b="7407"/>
          <a:stretch>
            <a:fillRect/>
          </a:stretch>
        </p:blipFill>
        <p:spPr bwMode="auto">
          <a:xfrm>
            <a:off x="7089775" y="1581150"/>
            <a:ext cx="17780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66675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4813" y="2990850"/>
            <a:ext cx="3273425" cy="1190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>
              <a:spcAft>
                <a:spcPct val="20000"/>
              </a:spcAft>
              <a:buFontTx/>
              <a:buAutoNum type="arabicPeriod"/>
            </a:pPr>
            <a:r>
              <a:rPr lang="es-AR" dirty="0" smtClean="0">
                <a:solidFill>
                  <a:schemeClr val="bg1"/>
                </a:solidFill>
                <a:latin typeface="Arial Narrow" pitchFamily="34" charset="0"/>
              </a:rPr>
              <a:t>Equidad</a:t>
            </a:r>
          </a:p>
          <a:p>
            <a:pPr marL="261938" indent="-261938">
              <a:spcAft>
                <a:spcPct val="20000"/>
              </a:spcAft>
              <a:buFontTx/>
              <a:buAutoNum type="arabicPeriod"/>
            </a:pPr>
            <a:r>
              <a:rPr lang="es-AR" dirty="0" smtClean="0">
                <a:solidFill>
                  <a:schemeClr val="bg1"/>
                </a:solidFill>
                <a:latin typeface="Arial Narrow" pitchFamily="34" charset="0"/>
              </a:rPr>
              <a:t>Justicia social</a:t>
            </a:r>
          </a:p>
          <a:p>
            <a:pPr marL="261938" indent="-261938">
              <a:spcAft>
                <a:spcPct val="20000"/>
              </a:spcAft>
              <a:buFontTx/>
              <a:buAutoNum type="arabicPeriod"/>
            </a:pPr>
            <a:r>
              <a:rPr lang="es-AR" dirty="0" smtClean="0">
                <a:solidFill>
                  <a:schemeClr val="bg1"/>
                </a:solidFill>
                <a:latin typeface="Arial Narrow" pitchFamily="34" charset="0"/>
              </a:rPr>
              <a:t>Cobertura universal</a:t>
            </a:r>
            <a:endParaRPr lang="es-A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04813" y="2670175"/>
            <a:ext cx="327025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VALORES Y PRINCIPIOS DE LA APS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l="59007" t="41061" r="37299" b="13257"/>
          <a:stretch>
            <a:fillRect/>
          </a:stretch>
        </p:blipFill>
        <p:spPr bwMode="auto">
          <a:xfrm>
            <a:off x="4511675" y="1947863"/>
            <a:ext cx="5111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43488" y="2012950"/>
            <a:ext cx="3846512" cy="3787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Erradicar la pobreza extrema y el hambre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Alcanzar la universalización de la escolaridad primaria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Promover la igualdad de género y empoderar a la mujer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Reducir la mortalidad infantil}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Promover la salud materna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Combatir  HIV/SIDA, malaria y otras enfermedades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Asegurar sustentabilidad ambiental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dirty="0" smtClean="0">
                <a:solidFill>
                  <a:schemeClr val="bg1"/>
                </a:solidFill>
              </a:rPr>
              <a:t>Desarrollar cooperación global para el desarrollo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043488" y="1698625"/>
            <a:ext cx="3851275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LOS 8 ODM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7578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dirty="0" smtClean="0">
                <a:solidFill>
                  <a:schemeClr val="tx2"/>
                </a:solidFill>
              </a:rPr>
              <a:t>APS es primordial para alcanzar los ODM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740150" y="3236913"/>
            <a:ext cx="750888" cy="503237"/>
          </a:xfrm>
          <a:custGeom>
            <a:avLst/>
            <a:gdLst>
              <a:gd name="T0" fmla="*/ 563166 w 21600"/>
              <a:gd name="T1" fmla="*/ 0 h 21600"/>
              <a:gd name="T2" fmla="*/ 0 w 21600"/>
              <a:gd name="T3" fmla="*/ 251619 h 21600"/>
              <a:gd name="T4" fmla="*/ 563166 w 21600"/>
              <a:gd name="T5" fmla="*/ 503237 h 21600"/>
              <a:gd name="T6" fmla="*/ 750888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73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Atención Primaria a la Salud renovada (2008)</a:t>
            </a:r>
            <a:endParaRPr lang="es-A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419872" y="3429000"/>
            <a:ext cx="2304256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Participación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731250" cy="822325"/>
          </a:xfrm>
        </p:spPr>
        <p:txBody>
          <a:bodyPr>
            <a:noAutofit/>
          </a:bodyPr>
          <a:lstStyle/>
          <a:p>
            <a:pPr marL="667893" indent="-66789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3200" dirty="0">
                <a:solidFill>
                  <a:schemeClr val="tx2"/>
                </a:solidFill>
              </a:rPr>
              <a:t>Construir con la </a:t>
            </a:r>
            <a:r>
              <a:rPr lang="es-AR" sz="3200" dirty="0" smtClean="0">
                <a:solidFill>
                  <a:schemeClr val="tx2"/>
                </a:solidFill>
              </a:rPr>
              <a:t>participación </a:t>
            </a:r>
            <a:r>
              <a:rPr lang="es-AR" sz="3200" dirty="0">
                <a:solidFill>
                  <a:schemeClr val="tx2"/>
                </a:solidFill>
              </a:rPr>
              <a:t>y el compromiso comunitario </a:t>
            </a:r>
            <a:br>
              <a:rPr lang="es-AR" sz="3200" dirty="0">
                <a:solidFill>
                  <a:schemeClr val="tx2"/>
                </a:solidFill>
              </a:rPr>
            </a:b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i="1" smtClean="0"/>
          </a:p>
          <a:p>
            <a:pPr eaLnBrk="1" hangingPunct="1"/>
            <a:endParaRPr lang="en-GB" i="1" smtClean="0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defTabSz="912813"/>
            <a:fld id="{EFF1510A-9772-46F8-A0C7-DFDFB4908B65}" type="datetime3">
              <a:rPr lang="en-US" smtClean="0"/>
              <a:pPr defTabSz="912813"/>
              <a:t>3 September 2015</a:t>
            </a:fld>
            <a:endParaRPr lang="en-GB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39738" y="1184275"/>
            <a:ext cx="8294687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500" dirty="0"/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</a:pPr>
            <a:r>
              <a:rPr lang="es-AR" sz="3200" dirty="0">
                <a:solidFill>
                  <a:schemeClr val="tx2"/>
                </a:solidFill>
              </a:rPr>
              <a:t>Ampliar la responsabilidad estatal y fortalecer los sistemas de salud supone mejorar:</a:t>
            </a: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AR" sz="2500" dirty="0">
              <a:solidFill>
                <a:schemeClr val="tx2"/>
              </a:solidFill>
            </a:endParaRP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AR" sz="2800" dirty="0">
                <a:solidFill>
                  <a:schemeClr val="tx2"/>
                </a:solidFill>
              </a:rPr>
              <a:t>Participación del usuario (en todos los niveles)</a:t>
            </a: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s-AR" sz="2800" dirty="0">
              <a:solidFill>
                <a:schemeClr val="tx2"/>
              </a:solidFill>
            </a:endParaRP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AR" sz="2800" dirty="0">
                <a:solidFill>
                  <a:schemeClr val="tx2"/>
                </a:solidFill>
              </a:rPr>
              <a:t>Movilización de la comunidad;</a:t>
            </a: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s-AR" sz="2800" dirty="0">
              <a:solidFill>
                <a:schemeClr val="tx2"/>
              </a:solidFill>
            </a:endParaRP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AR" sz="2800" dirty="0">
                <a:solidFill>
                  <a:schemeClr val="tx2"/>
                </a:solidFill>
              </a:rPr>
              <a:t>Empoderamiento y protección de los consumidores;</a:t>
            </a: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s-AR" sz="2800" dirty="0">
              <a:solidFill>
                <a:schemeClr val="tx2"/>
              </a:solidFill>
            </a:endParaRPr>
          </a:p>
          <a:p>
            <a:pPr marL="742950" lvl="1" indent="-284163" defTabSz="91281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s-AR" sz="2800" dirty="0">
                <a:solidFill>
                  <a:schemeClr val="tx2"/>
                </a:solidFill>
              </a:rPr>
              <a:t>Compromiso de la sociedad civil en la formulación y gestión de políticas (</a:t>
            </a:r>
            <a:r>
              <a:rPr lang="es-AR" sz="2800" dirty="0" err="1">
                <a:solidFill>
                  <a:schemeClr val="tx2"/>
                </a:solidFill>
              </a:rPr>
              <a:t>accountability</a:t>
            </a:r>
            <a:r>
              <a:rPr lang="es-AR" sz="2800" dirty="0">
                <a:solidFill>
                  <a:schemeClr val="tx2"/>
                </a:solidFill>
              </a:rPr>
              <a:t>); </a:t>
            </a:r>
          </a:p>
          <a:p>
            <a:pPr marL="341313" indent="-341313" defTabSz="9128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AR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0" y="4509120"/>
          <a:ext cx="7704860" cy="1228720"/>
        </p:xfrm>
        <a:graphic>
          <a:graphicData uri="http://schemas.openxmlformats.org/drawingml/2006/table">
            <a:tbl>
              <a:tblPr/>
              <a:tblGrid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  <a:gridCol w="77048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Pentagon 13"/>
          <p:cNvSpPr/>
          <p:nvPr/>
        </p:nvSpPr>
        <p:spPr>
          <a:xfrm rot="16200000">
            <a:off x="959553" y="4790747"/>
            <a:ext cx="553931" cy="56674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15" name="Pentagon 14"/>
          <p:cNvSpPr/>
          <p:nvPr/>
        </p:nvSpPr>
        <p:spPr>
          <a:xfrm rot="16200000">
            <a:off x="1000831" y="4106672"/>
            <a:ext cx="1922081" cy="56674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16" name="Pentagon 15"/>
          <p:cNvSpPr/>
          <p:nvPr/>
        </p:nvSpPr>
        <p:spPr>
          <a:xfrm rot="16200000">
            <a:off x="1022125" y="3386591"/>
            <a:ext cx="3362243" cy="5667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17" name="Pentagon 16"/>
          <p:cNvSpPr/>
          <p:nvPr/>
        </p:nvSpPr>
        <p:spPr>
          <a:xfrm rot="16200000">
            <a:off x="3558080" y="4414922"/>
            <a:ext cx="1386457" cy="566740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18" name="Pentagon 17"/>
          <p:cNvSpPr/>
          <p:nvPr/>
        </p:nvSpPr>
        <p:spPr>
          <a:xfrm rot="16200000">
            <a:off x="2865921" y="4497760"/>
            <a:ext cx="1148656" cy="595312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19" name="Pentagon 18"/>
          <p:cNvSpPr/>
          <p:nvPr/>
        </p:nvSpPr>
        <p:spPr>
          <a:xfrm rot="16200000">
            <a:off x="5023632" y="3585272"/>
            <a:ext cx="3039526" cy="56674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20" name="Pentagon 19"/>
          <p:cNvSpPr/>
          <p:nvPr/>
        </p:nvSpPr>
        <p:spPr>
          <a:xfrm rot="16200000">
            <a:off x="4416941" y="3719958"/>
            <a:ext cx="2732832" cy="56674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21" name="Pentagon 20"/>
          <p:cNvSpPr/>
          <p:nvPr/>
        </p:nvSpPr>
        <p:spPr>
          <a:xfrm rot="16200000">
            <a:off x="4231232" y="4313783"/>
            <a:ext cx="1584176" cy="56674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22" name="Pentagon 21"/>
          <p:cNvSpPr/>
          <p:nvPr/>
        </p:nvSpPr>
        <p:spPr>
          <a:xfrm rot="16200000">
            <a:off x="6119254" y="3076259"/>
            <a:ext cx="4066298" cy="595315"/>
          </a:xfrm>
          <a:prstGeom prst="homePlat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sp>
        <p:nvSpPr>
          <p:cNvPr id="23" name="Pentagon 22"/>
          <p:cNvSpPr/>
          <p:nvPr/>
        </p:nvSpPr>
        <p:spPr>
          <a:xfrm rot="16200000">
            <a:off x="5451622" y="3234563"/>
            <a:ext cx="3778266" cy="56674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100"/>
          </a:p>
        </p:txBody>
      </p:sp>
      <p:pic>
        <p:nvPicPr>
          <p:cNvPr id="24" name="Picture 12" descr="Publication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864096" cy="1224136"/>
          </a:xfrm>
          <a:prstGeom prst="rect">
            <a:avLst/>
          </a:prstGeom>
          <a:noFill/>
        </p:spPr>
      </p:pic>
      <p:pic>
        <p:nvPicPr>
          <p:cNvPr id="25" name="Picture 10" descr="http://www.who.int/entity/whr/2000/en/whr00_cover_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2200274"/>
            <a:ext cx="952500" cy="1228726"/>
          </a:xfrm>
          <a:prstGeom prst="rect">
            <a:avLst/>
          </a:prstGeom>
          <a:noFill/>
        </p:spPr>
      </p:pic>
      <p:pic>
        <p:nvPicPr>
          <p:cNvPr id="27" name="Picture 2" descr="http://www.who.int/entity/whr/2013/whr2013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4664"/>
            <a:ext cx="950218" cy="1224136"/>
          </a:xfrm>
          <a:prstGeom prst="rect">
            <a:avLst/>
          </a:prstGeom>
          <a:noFill/>
        </p:spPr>
      </p:pic>
      <p:pic>
        <p:nvPicPr>
          <p:cNvPr id="35862" name="Picture 22" descr="http://www.med.uottawa.ca/sim/data/Images/Alma_Ata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083668"/>
            <a:ext cx="1112912" cy="1345332"/>
          </a:xfrm>
          <a:prstGeom prst="rect">
            <a:avLst/>
          </a:prstGeom>
          <a:noFill/>
        </p:spPr>
      </p:pic>
      <p:pic>
        <p:nvPicPr>
          <p:cNvPr id="35865" name="Picture 25" descr="Delegates at the meeting where WHO Constitution came into force in 19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429000"/>
            <a:ext cx="1224136" cy="1201316"/>
          </a:xfrm>
          <a:prstGeom prst="rect">
            <a:avLst/>
          </a:prstGeom>
          <a:noFill/>
        </p:spPr>
      </p:pic>
      <p:pic>
        <p:nvPicPr>
          <p:cNvPr id="35863" name="Picture 23" descr="C:\Users\Hugo\Pictures\slides\WHR2006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700808"/>
            <a:ext cx="992510" cy="1402085"/>
          </a:xfrm>
          <a:prstGeom prst="rect">
            <a:avLst/>
          </a:prstGeom>
          <a:noFill/>
        </p:spPr>
      </p:pic>
      <p:pic>
        <p:nvPicPr>
          <p:cNvPr id="26" name="Picture 8" descr="http://www.who.int/entity/whr/2008/08cover_tn_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124744"/>
            <a:ext cx="1008112" cy="1238250"/>
          </a:xfrm>
          <a:prstGeom prst="rect">
            <a:avLst/>
          </a:prstGeom>
          <a:noFill/>
        </p:spPr>
      </p:pic>
      <p:pic>
        <p:nvPicPr>
          <p:cNvPr id="35867" name="Picture 27" descr="WHR 2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620688"/>
            <a:ext cx="952500" cy="1238250"/>
          </a:xfrm>
          <a:prstGeom prst="rect">
            <a:avLst/>
          </a:prstGeom>
          <a:noFill/>
        </p:spPr>
      </p:pic>
      <p:pic>
        <p:nvPicPr>
          <p:cNvPr id="35869" name="Picture 29" descr="UNICEF 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1556792"/>
            <a:ext cx="1666875" cy="400050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1691680" y="5373216"/>
            <a:ext cx="136815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Oval 33"/>
          <p:cNvSpPr/>
          <p:nvPr/>
        </p:nvSpPr>
        <p:spPr>
          <a:xfrm>
            <a:off x="6228184" y="5373216"/>
            <a:ext cx="136815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angle 34"/>
          <p:cNvSpPr/>
          <p:nvPr/>
        </p:nvSpPr>
        <p:spPr>
          <a:xfrm>
            <a:off x="539552" y="260648"/>
            <a:ext cx="48245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smtClean="0">
                <a:solidFill>
                  <a:schemeClr val="tx2"/>
                </a:solidFill>
              </a:rPr>
              <a:t>Hitos históricos</a:t>
            </a:r>
            <a:endParaRPr lang="es-AR" sz="4000" dirty="0">
              <a:solidFill>
                <a:schemeClr val="tx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88024" y="5445224"/>
            <a:ext cx="136815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defTabSz="912813"/>
            <a:endParaRPr lang="en-GB" sz="1400" dirty="0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marL="666750" indent="-666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3200" dirty="0" smtClean="0">
                <a:solidFill>
                  <a:schemeClr val="tx2"/>
                </a:solidFill>
              </a:rPr>
              <a:t>Reducir las desigualdades en materia de salud vía la cobertura universal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7705725" cy="452596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Buscar</a:t>
            </a:r>
            <a:r>
              <a:rPr lang="en-GB" dirty="0" smtClean="0">
                <a:solidFill>
                  <a:srgbClr val="FF0000"/>
                </a:solidFill>
              </a:rPr>
              <a:t> la </a:t>
            </a:r>
            <a:r>
              <a:rPr lang="en-GB" dirty="0" err="1" smtClean="0">
                <a:solidFill>
                  <a:srgbClr val="FF0000"/>
                </a:solidFill>
              </a:rPr>
              <a:t>cobertura</a:t>
            </a:r>
            <a:r>
              <a:rPr lang="en-GB" dirty="0" smtClean="0">
                <a:solidFill>
                  <a:srgbClr val="FF0000"/>
                </a:solidFill>
              </a:rPr>
              <a:t> universal: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Asegurar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oferta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suficiente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Eliminar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barreras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al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acceso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Garantizar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la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protección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social  (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prepago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solidario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Inclusión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social 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Determinantes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sociales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Desigualdades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en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salud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Mostrar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los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efectos</a:t>
            </a:r>
            <a:r>
              <a:rPr lang="en-GB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de la </a:t>
            </a:r>
            <a:r>
              <a:rPr lang="en-GB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desigualdad</a:t>
            </a:r>
            <a:endParaRPr lang="en-GB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defTabSz="912813"/>
            <a:endParaRPr lang="en-GB" sz="1400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marL="666750" indent="-666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3200" dirty="0" smtClean="0">
                <a:solidFill>
                  <a:schemeClr val="tx2"/>
                </a:solidFill>
                <a:ea typeface="宋体" pitchFamily="2" charset="-122"/>
              </a:rPr>
              <a:t>Transformar el modelo de atención hacia redes centradas en las personas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9363" y="1557338"/>
            <a:ext cx="6624637" cy="4611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AR" sz="2800" b="1" dirty="0" smtClean="0">
                <a:solidFill>
                  <a:schemeClr val="tx2"/>
                </a:solidFill>
              </a:rPr>
              <a:t>Características de la APS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Eficiencia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Integración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Centrada en las personas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Continuidad 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b="1" dirty="0" smtClean="0">
                <a:solidFill>
                  <a:schemeClr val="tx2"/>
                </a:solidFill>
              </a:rPr>
              <a:t>Modelos organizacionales  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Cercanía personal entre servicios y usuarios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dirty="0" smtClean="0"/>
              <a:t>Coordinación y movilización</a:t>
            </a:r>
          </a:p>
          <a:p>
            <a:pPr eaLnBrk="1" hangingPunct="1">
              <a:lnSpc>
                <a:spcPct val="90000"/>
              </a:lnSpc>
            </a:pPr>
            <a:r>
              <a:rPr lang="es-AR" sz="2800" b="1" dirty="0" smtClean="0">
                <a:solidFill>
                  <a:schemeClr val="tx2"/>
                </a:solidFill>
              </a:rPr>
              <a:t>Confianza y derechos: </a:t>
            </a:r>
          </a:p>
          <a:p>
            <a:pPr lvl="1" eaLnBrk="1" hangingPunct="1">
              <a:lnSpc>
                <a:spcPct val="90000"/>
              </a:lnSpc>
            </a:pPr>
            <a:r>
              <a:rPr lang="es-AR" b="1" i="1" dirty="0" smtClean="0"/>
              <a:t>Voces de los usuarios  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defTabSz="912813"/>
            <a:fld id="{4BA04E6F-2A64-40B0-A2F3-2B97E0329556}" type="datetime3">
              <a:rPr lang="en-US" sz="1400">
                <a:latin typeface="Calibri" pitchFamily="34" charset="0"/>
              </a:rPr>
              <a:pPr defTabSz="912813"/>
              <a:t>3 September 2015</a:t>
            </a:fld>
            <a:endParaRPr lang="en-GB" sz="1400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marL="666750" indent="-666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3200" dirty="0" smtClean="0">
                <a:solidFill>
                  <a:schemeClr val="tx2"/>
                </a:solidFill>
                <a:ea typeface="宋体" pitchFamily="2" charset="-122"/>
              </a:rPr>
              <a:t>Más allá de la atención local, participación y gestión de políticas públicas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52525" y="1628775"/>
            <a:ext cx="7991475" cy="461168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endParaRPr lang="es-AR" sz="3600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es-AR" sz="3600" dirty="0" smtClean="0">
                <a:solidFill>
                  <a:srgbClr val="FF0000"/>
                </a:solidFill>
              </a:rPr>
              <a:t>Políticas de Salud Pública efectivas</a:t>
            </a:r>
          </a:p>
          <a:p>
            <a:pPr lvl="1" eaLnBrk="1" hangingPunct="1"/>
            <a:r>
              <a:rPr lang="es-AR" sz="3600" b="1" dirty="0" smtClean="0"/>
              <a:t>Anticipación!</a:t>
            </a:r>
          </a:p>
          <a:p>
            <a:pPr lvl="1">
              <a:buNone/>
            </a:pPr>
            <a:endParaRPr lang="es-AR" sz="3600" i="1" dirty="0" smtClean="0"/>
          </a:p>
          <a:p>
            <a:pPr lvl="1">
              <a:buNone/>
            </a:pPr>
            <a:r>
              <a:rPr lang="es-AR" sz="3600" dirty="0" smtClean="0">
                <a:solidFill>
                  <a:srgbClr val="FF0000"/>
                </a:solidFill>
              </a:rPr>
              <a:t>		Diálogo intersectorial-Salud en todas las políticas públicas  </a:t>
            </a:r>
          </a:p>
          <a:p>
            <a:pPr lvl="1" eaLnBrk="1" hangingPunct="1"/>
            <a:r>
              <a:rPr lang="es-AR" sz="3600" b="1" dirty="0" smtClean="0"/>
              <a:t>Desarrollo institucional!</a:t>
            </a:r>
          </a:p>
          <a:p>
            <a:pPr lvl="1" eaLnBrk="1" hangingPunct="1">
              <a:buFontTx/>
              <a:buNone/>
            </a:pPr>
            <a:r>
              <a:rPr lang="es-AR" sz="3600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/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defTabSz="912813"/>
            <a:fld id="{107F893B-6B0E-4CD1-9CFD-55A57150FE13}" type="datetime3">
              <a:rPr lang="en-US" sz="1400">
                <a:latin typeface="Calibri" pitchFamily="34" charset="0"/>
              </a:rPr>
              <a:pPr defTabSz="912813"/>
              <a:t>3 September 2015</a:t>
            </a:fld>
            <a:endParaRPr lang="en-GB" sz="1400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marL="666750" indent="-666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AR" sz="3200" dirty="0" smtClean="0">
                <a:solidFill>
                  <a:schemeClr val="tx2"/>
                </a:solidFill>
                <a:ea typeface="宋体" pitchFamily="2" charset="-122"/>
              </a:rPr>
              <a:t>De la verticalidad a la negociación en la elaboración de políticas de salud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44688"/>
            <a:ext cx="7816850" cy="4611687"/>
          </a:xfrm>
        </p:spPr>
        <p:txBody>
          <a:bodyPr/>
          <a:lstStyle/>
          <a:p>
            <a:pPr eaLnBrk="1" hangingPunct="1">
              <a:lnSpc>
                <a:spcPct val="0"/>
              </a:lnSpc>
              <a:buFontTx/>
              <a:buNone/>
            </a:pPr>
            <a:r>
              <a:rPr lang="en-GB" sz="2100" i="1" dirty="0" smtClean="0"/>
              <a:t> </a:t>
            </a:r>
          </a:p>
          <a:p>
            <a:pPr eaLnBrk="1" hangingPunct="1"/>
            <a:r>
              <a:rPr lang="es-AR" sz="2800" dirty="0" smtClean="0">
                <a:solidFill>
                  <a:srgbClr val="FF0000"/>
                </a:solidFill>
              </a:rPr>
              <a:t>Consenso político:</a:t>
            </a:r>
            <a:r>
              <a:rPr lang="es-AR" sz="2800" i="1" dirty="0" smtClean="0">
                <a:solidFill>
                  <a:srgbClr val="FF0000"/>
                </a:solidFill>
              </a:rPr>
              <a:t> </a:t>
            </a:r>
            <a:r>
              <a:rPr lang="es-AR" sz="2800" dirty="0" smtClean="0"/>
              <a:t>responsabilidades y grados de compromiso del Estado </a:t>
            </a:r>
          </a:p>
          <a:p>
            <a:pPr eaLnBrk="1" hangingPunct="1"/>
            <a:r>
              <a:rPr lang="es-AR" sz="2800" dirty="0" smtClean="0">
                <a:solidFill>
                  <a:srgbClr val="FF0000"/>
                </a:solidFill>
              </a:rPr>
              <a:t>Foco: </a:t>
            </a:r>
            <a:r>
              <a:rPr lang="es-AR" sz="2800" dirty="0" smtClean="0"/>
              <a:t>cobertura universal; </a:t>
            </a:r>
          </a:p>
          <a:p>
            <a:pPr eaLnBrk="1" hangingPunct="1"/>
            <a:r>
              <a:rPr lang="es-AR" sz="2800" dirty="0" smtClean="0">
                <a:solidFill>
                  <a:srgbClr val="FF0000"/>
                </a:solidFill>
              </a:rPr>
              <a:t>Contexto institucional: </a:t>
            </a:r>
            <a:r>
              <a:rPr lang="es-AR" sz="2800" dirty="0" smtClean="0"/>
              <a:t>convocar y negociar</a:t>
            </a:r>
          </a:p>
          <a:p>
            <a:pPr eaLnBrk="1" hangingPunct="1"/>
            <a:r>
              <a:rPr lang="es-AR" sz="2800" dirty="0" smtClean="0">
                <a:solidFill>
                  <a:srgbClr val="FF0000"/>
                </a:solidFill>
              </a:rPr>
              <a:t>Capacidad regulatoria:</a:t>
            </a:r>
            <a:r>
              <a:rPr lang="es-AR" sz="2800" dirty="0" smtClean="0"/>
              <a:t> Instrumentos de gobierno de las profesiones, la tecnología y el consumo</a:t>
            </a:r>
            <a:endParaRPr lang="es-A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/>
                </a:solidFill>
              </a:rPr>
              <a:t>2015- Imaginando el futuro </a:t>
            </a:r>
            <a:endParaRPr lang="es-A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644420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4420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26876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r>
              <a:rPr lang="en-US" b="1" dirty="0" smtClean="0"/>
              <a:t>Realizing the Future We Want for All </a:t>
            </a:r>
          </a:p>
          <a:p>
            <a:r>
              <a:rPr lang="en-US" b="1" dirty="0" smtClean="0"/>
              <a:t>Report to the Secretary-General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9"/>
            <a:ext cx="3347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600" y="2420888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86300"/>
            <a:ext cx="327585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6178" y="2180369"/>
            <a:ext cx="3191644" cy="2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437112"/>
            <a:ext cx="38894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8300" y="4562475"/>
            <a:ext cx="3695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0"/>
            <a:ext cx="3340542" cy="22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754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652120" y="0"/>
            <a:ext cx="3275856" cy="18448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Uso sustentable de recursos naturales, manejo del desperdicio, controlar riesgos de desastres y mejorar las respuestas</a:t>
            </a:r>
            <a:endParaRPr lang="es-AR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869160"/>
            <a:ext cx="2952328" cy="19888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Seguridad alimenticia y nutricional. Acceso a salud y educación de calidad, protección social inclusiva, administrar migración y dinámica poblacional</a:t>
            </a:r>
            <a:r>
              <a:rPr lang="es-AR" dirty="0" smtClean="0"/>
              <a:t>, </a:t>
            </a:r>
            <a:endParaRPr lang="es-AR" dirty="0"/>
          </a:p>
        </p:txBody>
      </p:sp>
      <p:sp>
        <p:nvSpPr>
          <p:cNvPr id="8" name="Rectangle 7"/>
          <p:cNvSpPr/>
          <p:nvPr/>
        </p:nvSpPr>
        <p:spPr>
          <a:xfrm>
            <a:off x="5796136" y="4869160"/>
            <a:ext cx="2987824" cy="198884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Mecanismos democráticos de gobernanza, Estados de Derecho, Prevención de conflictos, Protección de DDHH, empoderamiento de las mujeres</a:t>
            </a:r>
            <a:endParaRPr lang="es-AR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0"/>
            <a:ext cx="3096344" cy="210547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Comercio justo, Financiar el desarrollo sustentable, Acceso a tecnología y  conocimiento, Provisión de energía sustentable, Respeto al ambiente en las políticas de crecimiento  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s-AR" sz="3600" dirty="0" smtClean="0"/>
              <a:t>Cambios en la equidad en América Latina, 1992-2010 </a:t>
            </a:r>
            <a:endParaRPr lang="es-AR" sz="3600" dirty="0"/>
          </a:p>
        </p:txBody>
      </p:sp>
      <p:pic>
        <p:nvPicPr>
          <p:cNvPr id="35842" name="Picture 2" descr="http://diegosanchezdelacruz.files.wordpress.com/2013/08/pobreza-crecimiento-desigualda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548680"/>
            <a:ext cx="8208913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1580" y="63347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Fuente: CEDLAS, L. </a:t>
            </a:r>
            <a:r>
              <a:rPr lang="es-AR" sz="1400" dirty="0" err="1" smtClean="0"/>
              <a:t>Gasparini</a:t>
            </a:r>
            <a:r>
              <a:rPr lang="es-AR" sz="1400" dirty="0" smtClean="0"/>
              <a:t> y G. Cruces sobre la base de </a:t>
            </a:r>
            <a:r>
              <a:rPr lang="es-AR" sz="1400" dirty="0" err="1" smtClean="0"/>
              <a:t>microdatos</a:t>
            </a:r>
            <a:r>
              <a:rPr lang="es-AR" sz="1400" dirty="0" smtClean="0"/>
              <a:t> de las encuestas nacionales de hogares (Base de Datos Socioeconómicos para  16 países de América Latina. UNLP, 2013</a:t>
            </a: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962674"/>
          </a:xfrm>
        </p:spPr>
        <p:txBody>
          <a:bodyPr>
            <a:noAutofit/>
          </a:bodyPr>
          <a:lstStyle/>
          <a:p>
            <a:r>
              <a:rPr lang="es-AR" sz="2800" dirty="0" smtClean="0"/>
              <a:t>“… me parece que existe una irracionalidad emocional en la gente que está yendo a la calle para pedir el regreso de los militares” </a:t>
            </a:r>
            <a:br>
              <a:rPr lang="es-AR" sz="2800" dirty="0" smtClean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Lula, agosto 29, 2015</a:t>
            </a:r>
            <a:endParaRPr lang="es-AR" sz="2800" dirty="0"/>
          </a:p>
        </p:txBody>
      </p:sp>
      <p:pic>
        <p:nvPicPr>
          <p:cNvPr id="162818" name="Picture 2" descr="C:\Users\Hugo\BICOCCA\11169970_806623516073317_374179430991882889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3960440" cy="1709802"/>
          </a:xfrm>
          <a:prstGeom prst="rect">
            <a:avLst/>
          </a:prstGeom>
          <a:noFill/>
        </p:spPr>
      </p:pic>
      <p:pic>
        <p:nvPicPr>
          <p:cNvPr id="162819" name="Picture 3" descr="C:\Users\Hugo\BICOCCA\Liberte Fora 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40324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chemeClr val="tx2"/>
                </a:solidFill>
              </a:rPr>
              <a:t>1978-1982 El rol de los Estados Nacionales en la </a:t>
            </a:r>
            <a:r>
              <a:rPr lang="es-AR" dirty="0" smtClean="0">
                <a:solidFill>
                  <a:schemeClr val="tx2"/>
                </a:solidFill>
              </a:rPr>
              <a:t>política </a:t>
            </a:r>
            <a:r>
              <a:rPr lang="es-AR" dirty="0" smtClean="0">
                <a:solidFill>
                  <a:schemeClr val="tx2"/>
                </a:solidFill>
              </a:rPr>
              <a:t>de salud</a:t>
            </a: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83568" y="548680"/>
            <a:ext cx="8064896" cy="42484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</a:t>
            </a:r>
            <a:endParaRPr lang="es-AR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5373216"/>
            <a:ext cx="49685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Hugo </a:t>
            </a:r>
            <a:r>
              <a:rPr lang="es-AR" b="1" dirty="0" err="1" smtClean="0"/>
              <a:t>Mercer</a:t>
            </a:r>
            <a:endParaRPr lang="es-AR" b="1" dirty="0" smtClean="0"/>
          </a:p>
          <a:p>
            <a:pPr algn="ctr"/>
            <a:r>
              <a:rPr lang="es-AR" b="1" dirty="0" smtClean="0"/>
              <a:t>Instituto de Ciencias de la Salud</a:t>
            </a:r>
          </a:p>
          <a:p>
            <a:pPr algn="ctr"/>
            <a:r>
              <a:rPr lang="es-AR" b="1" dirty="0" smtClean="0"/>
              <a:t>Universidad Nacional Arturo </a:t>
            </a:r>
            <a:r>
              <a:rPr lang="es-AR" b="1" dirty="0" err="1" smtClean="0"/>
              <a:t>Jauretche</a:t>
            </a:r>
            <a:endParaRPr lang="es-AR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Del verticalismo sanitarista a la salud integral</a:t>
            </a:r>
            <a:endParaRPr lang="es-A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es-AR" sz="4400" dirty="0" smtClean="0"/>
              <a:t>1950 el modelo de combate a la malaria comienza a ser sustituido. </a:t>
            </a:r>
          </a:p>
          <a:p>
            <a:pPr lvl="2"/>
            <a:r>
              <a:rPr lang="es-AR" sz="4400" dirty="0" smtClean="0"/>
              <a:t>John Bryant, Salud en el mundo en desarrollo, 1971</a:t>
            </a:r>
          </a:p>
          <a:p>
            <a:pPr lvl="2"/>
            <a:r>
              <a:rPr lang="es-AR" sz="4400" dirty="0" err="1" smtClean="0"/>
              <a:t>Keneth</a:t>
            </a:r>
            <a:r>
              <a:rPr lang="es-AR" sz="4400" dirty="0" smtClean="0"/>
              <a:t> </a:t>
            </a:r>
            <a:r>
              <a:rPr lang="es-AR" sz="4400" dirty="0" err="1" smtClean="0"/>
              <a:t>Newell</a:t>
            </a:r>
            <a:r>
              <a:rPr lang="es-AR" sz="4400" dirty="0" smtClean="0"/>
              <a:t>, </a:t>
            </a:r>
            <a:r>
              <a:rPr lang="es-AR" sz="4400" dirty="0" err="1" smtClean="0"/>
              <a:t>Health</a:t>
            </a:r>
            <a:r>
              <a:rPr lang="es-AR" sz="4400" dirty="0" smtClean="0"/>
              <a:t> </a:t>
            </a:r>
            <a:r>
              <a:rPr lang="es-AR" sz="4400" dirty="0" err="1" smtClean="0"/>
              <a:t>by</a:t>
            </a:r>
            <a:r>
              <a:rPr lang="es-AR" sz="4400" dirty="0" smtClean="0"/>
              <a:t> </a:t>
            </a:r>
            <a:r>
              <a:rPr lang="es-AR" sz="4400" dirty="0" err="1" smtClean="0"/>
              <a:t>the</a:t>
            </a:r>
            <a:r>
              <a:rPr lang="es-AR" sz="4400" dirty="0" smtClean="0"/>
              <a:t> </a:t>
            </a:r>
            <a:r>
              <a:rPr lang="es-AR" sz="4400" dirty="0" err="1" smtClean="0"/>
              <a:t>People</a:t>
            </a:r>
            <a:r>
              <a:rPr lang="es-AR" sz="4400" dirty="0" smtClean="0"/>
              <a:t>, 1967</a:t>
            </a:r>
          </a:p>
          <a:p>
            <a:pPr lvl="2"/>
            <a:r>
              <a:rPr lang="es-AR" sz="4400" dirty="0" err="1" smtClean="0"/>
              <a:t>Lalonde</a:t>
            </a:r>
            <a:r>
              <a:rPr lang="es-AR" sz="4400" dirty="0" smtClean="0"/>
              <a:t> </a:t>
            </a:r>
            <a:r>
              <a:rPr lang="es-AR" sz="4400" dirty="0" err="1" smtClean="0"/>
              <a:t>Report</a:t>
            </a:r>
            <a:r>
              <a:rPr lang="es-AR" sz="4400" dirty="0" smtClean="0"/>
              <a:t>, </a:t>
            </a:r>
            <a:r>
              <a:rPr lang="es-AR" sz="4400" dirty="0" err="1" smtClean="0"/>
              <a:t>Health</a:t>
            </a:r>
            <a:r>
              <a:rPr lang="es-AR" sz="4400" dirty="0" smtClean="0"/>
              <a:t> of </a:t>
            </a:r>
            <a:r>
              <a:rPr lang="es-AR" sz="4400" dirty="0" err="1" smtClean="0"/>
              <a:t>the</a:t>
            </a:r>
            <a:r>
              <a:rPr lang="es-AR" sz="4400" dirty="0" smtClean="0"/>
              <a:t> </a:t>
            </a:r>
            <a:r>
              <a:rPr lang="es-AR" sz="4400" dirty="0" err="1" smtClean="0"/>
              <a:t>Canadians</a:t>
            </a:r>
            <a:r>
              <a:rPr lang="es-AR" sz="4400" dirty="0" smtClean="0"/>
              <a:t>, 1974 (determinantes biológicos, servicios de salud, ambientales y estilos de vida)</a:t>
            </a:r>
          </a:p>
          <a:p>
            <a:pPr lvl="2"/>
            <a:r>
              <a:rPr lang="es-AR" sz="4400" dirty="0" smtClean="0"/>
              <a:t>John Mc </a:t>
            </a:r>
            <a:r>
              <a:rPr lang="es-AR" sz="4400" dirty="0" err="1" smtClean="0"/>
              <a:t>Keown</a:t>
            </a:r>
            <a:r>
              <a:rPr lang="es-AR" sz="4400" dirty="0" smtClean="0"/>
              <a:t>, 1978 </a:t>
            </a:r>
          </a:p>
          <a:p>
            <a:pPr lvl="2"/>
            <a:r>
              <a:rPr lang="es-AR" sz="4400" dirty="0" err="1" smtClean="0"/>
              <a:t>Ivan</a:t>
            </a:r>
            <a:r>
              <a:rPr lang="es-AR" sz="4400" dirty="0" smtClean="0"/>
              <a:t> </a:t>
            </a:r>
            <a:r>
              <a:rPr lang="es-AR" sz="4400" dirty="0" err="1" smtClean="0"/>
              <a:t>Illich</a:t>
            </a:r>
            <a:r>
              <a:rPr lang="es-AR" sz="4400" dirty="0" smtClean="0"/>
              <a:t>, </a:t>
            </a:r>
            <a:r>
              <a:rPr lang="es-AR" sz="4400" dirty="0" err="1" smtClean="0"/>
              <a:t>Medical</a:t>
            </a:r>
            <a:r>
              <a:rPr lang="es-AR" sz="4400" dirty="0" smtClean="0"/>
              <a:t> </a:t>
            </a:r>
            <a:r>
              <a:rPr lang="es-AR" sz="4400" dirty="0" err="1" smtClean="0"/>
              <a:t>Nemesis</a:t>
            </a:r>
            <a:r>
              <a:rPr lang="es-AR" sz="4400" dirty="0" smtClean="0"/>
              <a:t>, 1975</a:t>
            </a:r>
          </a:p>
          <a:p>
            <a:r>
              <a:rPr lang="es-AR" sz="4400" dirty="0" smtClean="0"/>
              <a:t>Consejo Mundial de Iglesias: </a:t>
            </a:r>
            <a:r>
              <a:rPr lang="es-AR" sz="4400" dirty="0" err="1" smtClean="0"/>
              <a:t>grass</a:t>
            </a:r>
            <a:r>
              <a:rPr lang="es-AR" sz="4400" dirty="0" smtClean="0"/>
              <a:t> </a:t>
            </a:r>
            <a:r>
              <a:rPr lang="es-AR" sz="4400" dirty="0" err="1" smtClean="0"/>
              <a:t>roots</a:t>
            </a:r>
            <a:r>
              <a:rPr lang="es-AR" sz="4400" dirty="0" smtClean="0"/>
              <a:t> </a:t>
            </a:r>
            <a:r>
              <a:rPr lang="es-AR" sz="4400" dirty="0" err="1" smtClean="0"/>
              <a:t>movements</a:t>
            </a:r>
            <a:r>
              <a:rPr lang="es-AR" sz="4400" dirty="0" smtClean="0"/>
              <a:t>, </a:t>
            </a:r>
            <a:r>
              <a:rPr lang="es-AR" sz="4400" i="1" dirty="0" err="1" smtClean="0"/>
              <a:t>Contact</a:t>
            </a:r>
            <a:r>
              <a:rPr lang="es-AR" sz="4400" i="1" dirty="0" smtClean="0"/>
              <a:t>, PHC</a:t>
            </a:r>
          </a:p>
          <a:p>
            <a:r>
              <a:rPr lang="es-AR" sz="4400" dirty="0" smtClean="0"/>
              <a:t>China, médicos descalzos, Revolución Cultural, </a:t>
            </a:r>
          </a:p>
          <a:p>
            <a:r>
              <a:rPr lang="es-AR" sz="4400" dirty="0" smtClean="0"/>
              <a:t>Descolonización en </a:t>
            </a:r>
            <a:r>
              <a:rPr lang="es-AR" sz="4400" dirty="0" err="1" smtClean="0"/>
              <a:t>Africa</a:t>
            </a:r>
            <a:r>
              <a:rPr lang="es-AR" sz="4400" dirty="0" smtClean="0"/>
              <a:t>, antiimperialismo, Revolución Cubana, Tercer Mundo</a:t>
            </a:r>
          </a:p>
          <a:p>
            <a:r>
              <a:rPr lang="es-AR" sz="4400" dirty="0" err="1" smtClean="0"/>
              <a:t>Hafdan</a:t>
            </a:r>
            <a:r>
              <a:rPr lang="es-AR" sz="4400" dirty="0" smtClean="0"/>
              <a:t> </a:t>
            </a:r>
            <a:r>
              <a:rPr lang="es-AR" sz="4400" dirty="0" err="1" smtClean="0"/>
              <a:t>Mahler</a:t>
            </a:r>
            <a:r>
              <a:rPr lang="es-AR" sz="4400" dirty="0" smtClean="0"/>
              <a:t>, 1973 a 1988 Director General OMS, de TB a Análisis de Sistemas</a:t>
            </a:r>
          </a:p>
          <a:p>
            <a:pPr lvl="2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s-AR" sz="3200" dirty="0" smtClean="0"/>
              <a:t>APS integral</a:t>
            </a:r>
            <a:endParaRPr lang="es-A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1975 trabajo conjunto OMS/UNICEF: “alternativo”</a:t>
            </a:r>
          </a:p>
          <a:p>
            <a:r>
              <a:rPr lang="es-AR" dirty="0" smtClean="0"/>
              <a:t>6 de setiembre de 1978, Alma Ata, </a:t>
            </a:r>
            <a:r>
              <a:rPr lang="es-AR" dirty="0" err="1" smtClean="0"/>
              <a:t>Kazakistan</a:t>
            </a:r>
            <a:r>
              <a:rPr lang="es-AR" dirty="0" smtClean="0"/>
              <a:t>, 1974 APS iniciativa china con oposición rusa, 2 millones </a:t>
            </a:r>
            <a:r>
              <a:rPr lang="es-AR" dirty="0" err="1" smtClean="0"/>
              <a:t>us$</a:t>
            </a:r>
            <a:r>
              <a:rPr lang="es-AR" dirty="0" smtClean="0"/>
              <a:t>. Asisten 3000 delegados, 134 países, 67 agencias. David Tejada de Rivero</a:t>
            </a:r>
          </a:p>
          <a:p>
            <a:r>
              <a:rPr lang="es-AR" dirty="0" smtClean="0"/>
              <a:t>¿Están dispuestos para cambios importantes? ¿Podrán afrontar batallas políticas y técnicas?</a:t>
            </a:r>
          </a:p>
          <a:p>
            <a:r>
              <a:rPr lang="es-AR" dirty="0" smtClean="0"/>
              <a:t>La propuesta ya estaba “vendida”, reuniones previas. La Declaración se aprueba por aclamación 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APS selectiva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sz="3300" dirty="0" smtClean="0"/>
              <a:t>1979 Conferencia de </a:t>
            </a:r>
            <a:r>
              <a:rPr lang="es-AR" sz="3300" dirty="0" err="1" smtClean="0"/>
              <a:t>Bellagio</a:t>
            </a:r>
            <a:r>
              <a:rPr lang="es-AR" sz="3300" dirty="0" smtClean="0"/>
              <a:t> “Salud y Población en Desarrollo”.</a:t>
            </a:r>
            <a:r>
              <a:rPr lang="es-AR" dirty="0" smtClean="0"/>
              <a:t>  </a:t>
            </a:r>
            <a:r>
              <a:rPr lang="es-AR" sz="2400" dirty="0" smtClean="0"/>
              <a:t>John </a:t>
            </a:r>
            <a:r>
              <a:rPr lang="es-AR" sz="2400" dirty="0" err="1" smtClean="0"/>
              <a:t>Knowles</a:t>
            </a:r>
            <a:r>
              <a:rPr lang="es-AR" sz="2400" dirty="0" smtClean="0"/>
              <a:t> (</a:t>
            </a:r>
            <a:r>
              <a:rPr lang="es-AR" sz="2400" i="1" dirty="0" err="1" smtClean="0"/>
              <a:t>Doing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Better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Feeling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Worst</a:t>
            </a:r>
            <a:r>
              <a:rPr lang="es-AR" sz="2400" dirty="0" smtClean="0"/>
              <a:t>); Robert Mc </a:t>
            </a:r>
            <a:r>
              <a:rPr lang="es-AR" sz="2400" dirty="0" err="1" smtClean="0"/>
              <a:t>Namara</a:t>
            </a:r>
            <a:r>
              <a:rPr lang="es-AR" sz="2400" dirty="0" smtClean="0"/>
              <a:t> (WB), David Bell (Ford F.); John </a:t>
            </a:r>
            <a:r>
              <a:rPr lang="es-AR" sz="2400" dirty="0" err="1" smtClean="0"/>
              <a:t>Gillian</a:t>
            </a:r>
            <a:r>
              <a:rPr lang="es-AR" sz="2400" dirty="0" smtClean="0"/>
              <a:t> (USAID), James </a:t>
            </a:r>
            <a:r>
              <a:rPr lang="es-AR" sz="2400" dirty="0" err="1" smtClean="0"/>
              <a:t>Grant</a:t>
            </a:r>
            <a:r>
              <a:rPr lang="es-AR" sz="2400" dirty="0" smtClean="0"/>
              <a:t>; </a:t>
            </a:r>
            <a:r>
              <a:rPr lang="es-AR" sz="2400" dirty="0" err="1" smtClean="0"/>
              <a:t>Hafdan</a:t>
            </a:r>
            <a:r>
              <a:rPr lang="es-AR" sz="2400" dirty="0" smtClean="0"/>
              <a:t> </a:t>
            </a:r>
            <a:r>
              <a:rPr lang="es-AR" sz="2400" dirty="0" err="1" smtClean="0"/>
              <a:t>Mahler</a:t>
            </a:r>
            <a:r>
              <a:rPr lang="es-AR" sz="2400" dirty="0" smtClean="0"/>
              <a:t>.</a:t>
            </a:r>
          </a:p>
          <a:p>
            <a:r>
              <a:rPr lang="es-AR" sz="3300" dirty="0" smtClean="0"/>
              <a:t>Julia </a:t>
            </a:r>
            <a:r>
              <a:rPr lang="es-AR" sz="3300" dirty="0" err="1" smtClean="0"/>
              <a:t>Walsh</a:t>
            </a:r>
            <a:r>
              <a:rPr lang="es-AR" sz="3300" dirty="0" smtClean="0"/>
              <a:t> &amp; Kenneth Warren</a:t>
            </a:r>
            <a:r>
              <a:rPr lang="es-AR" dirty="0" smtClean="0"/>
              <a:t>, </a:t>
            </a:r>
            <a:r>
              <a:rPr lang="es-AR" sz="2400" i="1" dirty="0" err="1" smtClean="0"/>
              <a:t>Selective</a:t>
            </a:r>
            <a:r>
              <a:rPr lang="es-AR" sz="2400" i="1" dirty="0" smtClean="0"/>
              <a:t> PHC </a:t>
            </a:r>
            <a:r>
              <a:rPr lang="es-AR" sz="2400" i="1" dirty="0" err="1" smtClean="0"/>
              <a:t>an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Interim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Strategy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for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Disease</a:t>
            </a:r>
            <a:r>
              <a:rPr lang="es-AR" sz="2400" i="1" dirty="0" smtClean="0"/>
              <a:t> Control in </a:t>
            </a:r>
            <a:r>
              <a:rPr lang="es-AR" sz="2400" i="1" dirty="0" err="1" smtClean="0"/>
              <a:t>Developing</a:t>
            </a:r>
            <a:r>
              <a:rPr lang="es-AR" sz="2400" i="1" dirty="0" smtClean="0"/>
              <a:t> </a:t>
            </a:r>
            <a:r>
              <a:rPr lang="es-AR" sz="2400" i="1" dirty="0" err="1" smtClean="0"/>
              <a:t>Countries</a:t>
            </a:r>
            <a:r>
              <a:rPr lang="es-AR" sz="2400" i="1" dirty="0" smtClean="0"/>
              <a:t> </a:t>
            </a:r>
            <a:r>
              <a:rPr lang="es-AR" dirty="0" smtClean="0"/>
              <a:t>paquete de prestaciones de bajo costo. </a:t>
            </a:r>
          </a:p>
          <a:p>
            <a:r>
              <a:rPr lang="es-AR" dirty="0" err="1" smtClean="0"/>
              <a:t>Mahler</a:t>
            </a:r>
            <a:r>
              <a:rPr lang="es-AR" dirty="0" smtClean="0"/>
              <a:t>, 1980 </a:t>
            </a:r>
            <a:r>
              <a:rPr lang="es-AR" sz="2400" dirty="0" smtClean="0"/>
              <a:t>“</a:t>
            </a:r>
            <a:r>
              <a:rPr lang="es-AR" sz="2400" dirty="0" err="1" smtClean="0"/>
              <a:t>medical</a:t>
            </a:r>
            <a:r>
              <a:rPr lang="es-AR" sz="2400" dirty="0" smtClean="0"/>
              <a:t> </a:t>
            </a:r>
            <a:r>
              <a:rPr lang="es-AR" sz="2400" dirty="0" err="1" smtClean="0"/>
              <a:t>emperors</a:t>
            </a:r>
            <a:r>
              <a:rPr lang="es-AR" sz="2400" dirty="0" smtClean="0"/>
              <a:t>, </a:t>
            </a:r>
            <a:r>
              <a:rPr lang="es-AR" sz="2400" dirty="0" err="1" smtClean="0"/>
              <a:t>pompous</a:t>
            </a:r>
            <a:r>
              <a:rPr lang="es-AR" sz="2400" dirty="0" smtClean="0"/>
              <a:t> </a:t>
            </a:r>
            <a:r>
              <a:rPr lang="es-AR" sz="2400" dirty="0" err="1" smtClean="0"/>
              <a:t>grandeur</a:t>
            </a:r>
            <a:r>
              <a:rPr lang="es-AR" sz="2400" dirty="0" smtClean="0"/>
              <a:t>” </a:t>
            </a:r>
            <a:r>
              <a:rPr lang="es-AR" sz="2400" dirty="0" err="1" smtClean="0"/>
              <a:t>University</a:t>
            </a:r>
            <a:r>
              <a:rPr lang="es-AR" sz="2400" dirty="0" smtClean="0"/>
              <a:t> of Lagos, Nigeria</a:t>
            </a:r>
          </a:p>
          <a:p>
            <a:r>
              <a:rPr lang="es-AR" sz="3300" dirty="0" smtClean="0"/>
              <a:t>América Latina, creación de unidades de APS en los Ministerios sin asignación presupuestaria , sólo 1 o 2 intervenciones GOBI</a:t>
            </a:r>
            <a:endParaRPr lang="es-A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La disputa entre APS integral o selectiva</a:t>
            </a:r>
            <a:endParaRPr lang="es-A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66018"/>
            <a:ext cx="4495800" cy="53593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APS (1978 OMS, H. Mahler)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Determinantes</a:t>
            </a:r>
            <a:r>
              <a:rPr lang="en-US" sz="2000" dirty="0" smtClean="0"/>
              <a:t> </a:t>
            </a:r>
            <a:r>
              <a:rPr lang="en-US" sz="2000" dirty="0" err="1" smtClean="0"/>
              <a:t>biológicos</a:t>
            </a:r>
            <a:r>
              <a:rPr lang="en-US" sz="2000" dirty="0" smtClean="0"/>
              <a:t> y </a:t>
            </a:r>
            <a:r>
              <a:rPr lang="en-US" sz="2000" dirty="0" err="1" smtClean="0"/>
              <a:t>sociales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salud</a:t>
            </a:r>
            <a:endParaRPr lang="en-US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Justicia</a:t>
            </a:r>
            <a:r>
              <a:rPr lang="en-US" sz="2000" dirty="0" smtClean="0"/>
              <a:t> social y </a:t>
            </a:r>
            <a:r>
              <a:rPr lang="en-US" sz="2000" dirty="0" err="1" smtClean="0"/>
              <a:t>acceso</a:t>
            </a:r>
            <a:r>
              <a:rPr lang="en-US" sz="2000" dirty="0" smtClean="0"/>
              <a:t> </a:t>
            </a:r>
            <a:r>
              <a:rPr lang="en-US" sz="2000" dirty="0" err="1" smtClean="0"/>
              <a:t>equitativo</a:t>
            </a:r>
            <a:endParaRPr lang="en-US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Aceptabilidad</a:t>
            </a:r>
            <a:r>
              <a:rPr lang="en-US" sz="2000" dirty="0" smtClean="0"/>
              <a:t> cultural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Sustentabilidad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financiera</a:t>
            </a:r>
            <a:endParaRPr lang="en-US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Compromiso</a:t>
            </a:r>
            <a:r>
              <a:rPr lang="en-US" sz="2000" dirty="0" smtClean="0"/>
              <a:t> </a:t>
            </a:r>
            <a:r>
              <a:rPr lang="en-US" sz="2000" dirty="0" err="1" smtClean="0"/>
              <a:t>político</a:t>
            </a:r>
            <a:endParaRPr lang="en-US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Participación</a:t>
            </a:r>
            <a:r>
              <a:rPr lang="en-US" sz="2000" dirty="0" smtClean="0"/>
              <a:t> social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Ideas </a:t>
            </a:r>
            <a:r>
              <a:rPr lang="en-US" sz="2400" b="1" dirty="0" err="1" smtClean="0"/>
              <a:t>centrales</a:t>
            </a:r>
            <a:endParaRPr lang="en-US" sz="2400" b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Tecnología</a:t>
            </a:r>
            <a:r>
              <a:rPr lang="en-US" sz="2000" dirty="0" smtClean="0"/>
              <a:t> </a:t>
            </a:r>
            <a:r>
              <a:rPr lang="en-US" sz="2000" dirty="0" err="1" smtClean="0"/>
              <a:t>apropiada</a:t>
            </a:r>
            <a:r>
              <a:rPr lang="en-US" sz="2000" dirty="0" smtClean="0"/>
              <a:t> (Mahler “…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fuera</a:t>
            </a:r>
            <a:r>
              <a:rPr lang="en-US" sz="2000" dirty="0" smtClean="0"/>
              <a:t> de control social”)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Oposición</a:t>
            </a:r>
            <a:r>
              <a:rPr lang="en-US" sz="2000" dirty="0" smtClean="0"/>
              <a:t> al </a:t>
            </a:r>
            <a:r>
              <a:rPr lang="en-US" sz="2000" dirty="0" err="1" smtClean="0"/>
              <a:t>elitismo</a:t>
            </a:r>
            <a:r>
              <a:rPr lang="en-US" sz="2000" dirty="0" smtClean="0"/>
              <a:t> </a:t>
            </a:r>
            <a:r>
              <a:rPr lang="en-US" sz="2000" dirty="0" err="1" smtClean="0"/>
              <a:t>médico</a:t>
            </a:r>
            <a:r>
              <a:rPr lang="en-US" sz="2000" dirty="0" smtClean="0"/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smtClean="0"/>
              <a:t>Favorable a </a:t>
            </a:r>
            <a:r>
              <a:rPr lang="en-US" sz="2000" dirty="0" err="1" smtClean="0"/>
              <a:t>movimientos</a:t>
            </a:r>
            <a:r>
              <a:rPr lang="en-US" sz="2000" dirty="0" smtClean="0"/>
              <a:t> de base, </a:t>
            </a:r>
            <a:r>
              <a:rPr lang="en-US" sz="2000" dirty="0" err="1" smtClean="0"/>
              <a:t>comunitarios</a:t>
            </a:r>
            <a:r>
              <a:rPr lang="en-US" sz="2000" dirty="0" smtClean="0"/>
              <a:t>,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Esfuerzo</a:t>
            </a:r>
            <a:r>
              <a:rPr lang="en-US" sz="2000" dirty="0" smtClean="0"/>
              <a:t> </a:t>
            </a:r>
            <a:r>
              <a:rPr lang="en-US" sz="2000" dirty="0" err="1" smtClean="0"/>
              <a:t>multisectorial</a:t>
            </a:r>
            <a:r>
              <a:rPr lang="en-US" sz="2000" dirty="0" smtClean="0"/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err="1" smtClean="0"/>
              <a:t>Salud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también</a:t>
            </a:r>
            <a:r>
              <a:rPr lang="en-US" sz="2000" dirty="0" smtClean="0"/>
              <a:t> un </a:t>
            </a:r>
            <a:r>
              <a:rPr lang="en-US" sz="2000" dirty="0" err="1" smtClean="0"/>
              <a:t>insumo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el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</a:t>
            </a:r>
            <a:endParaRPr lang="es-AR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166018"/>
            <a:ext cx="4038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200" b="1" dirty="0" smtClean="0"/>
              <a:t>APS </a:t>
            </a:r>
            <a:r>
              <a:rPr lang="en-US" sz="6200" b="1" dirty="0" err="1" smtClean="0"/>
              <a:t>Selectiva</a:t>
            </a:r>
            <a:r>
              <a:rPr lang="en-US" sz="6200" b="1" dirty="0" smtClean="0"/>
              <a:t> (1982, UNICEF, J. Grant</a:t>
            </a:r>
            <a:r>
              <a:rPr lang="en-US" sz="6200" dirty="0" smtClean="0"/>
              <a:t>)</a:t>
            </a:r>
          </a:p>
          <a:p>
            <a:pPr>
              <a:buNone/>
            </a:pPr>
            <a:r>
              <a:rPr lang="en-US" sz="5000" b="1" dirty="0" err="1" smtClean="0"/>
              <a:t>Programas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verticales</a:t>
            </a:r>
            <a:r>
              <a:rPr lang="en-US" sz="5000" b="1" dirty="0" smtClean="0"/>
              <a:t> (GOBI) </a:t>
            </a:r>
          </a:p>
          <a:p>
            <a:pPr lvl="1">
              <a:buNone/>
            </a:pPr>
            <a:r>
              <a:rPr lang="en-US" sz="5000" b="1" dirty="0" smtClean="0"/>
              <a:t>G</a:t>
            </a:r>
            <a:r>
              <a:rPr lang="en-US" sz="5000" dirty="0" smtClean="0"/>
              <a:t>rowth monitoring </a:t>
            </a:r>
          </a:p>
          <a:p>
            <a:pPr lvl="1">
              <a:buNone/>
            </a:pPr>
            <a:r>
              <a:rPr lang="en-US" sz="5000" b="1" dirty="0" smtClean="0"/>
              <a:t>O</a:t>
            </a:r>
            <a:r>
              <a:rPr lang="en-US" sz="5000" dirty="0" smtClean="0"/>
              <a:t>ral rehydration therapy (ORH)</a:t>
            </a:r>
          </a:p>
          <a:p>
            <a:pPr lvl="1">
              <a:buNone/>
            </a:pPr>
            <a:r>
              <a:rPr lang="en-US" sz="5000" b="1" dirty="0" smtClean="0"/>
              <a:t>B</a:t>
            </a:r>
            <a:r>
              <a:rPr lang="en-US" sz="5000" dirty="0" smtClean="0"/>
              <a:t>reastfeeding </a:t>
            </a:r>
          </a:p>
          <a:p>
            <a:pPr lvl="1">
              <a:buNone/>
            </a:pPr>
            <a:r>
              <a:rPr lang="en-US" sz="5000" b="1" dirty="0" smtClean="0"/>
              <a:t>I</a:t>
            </a:r>
            <a:r>
              <a:rPr lang="en-US" sz="5000" dirty="0" smtClean="0"/>
              <a:t>mmunization (EPI) </a:t>
            </a:r>
          </a:p>
          <a:p>
            <a:pPr>
              <a:buNone/>
            </a:pPr>
            <a:r>
              <a:rPr lang="en-US" sz="5000" b="1" dirty="0" err="1" smtClean="0"/>
              <a:t>Luego</a:t>
            </a:r>
            <a:r>
              <a:rPr lang="en-US" sz="5000" b="1" dirty="0" smtClean="0"/>
              <a:t> se </a:t>
            </a:r>
            <a:r>
              <a:rPr lang="en-US" sz="5000" b="1" dirty="0" err="1" smtClean="0"/>
              <a:t>agregó</a:t>
            </a:r>
            <a:r>
              <a:rPr lang="en-US" sz="5000" b="1" dirty="0" smtClean="0"/>
              <a:t>  (FFF) </a:t>
            </a:r>
          </a:p>
          <a:p>
            <a:pPr lvl="1">
              <a:buNone/>
            </a:pPr>
            <a:r>
              <a:rPr lang="en-US" sz="5000" b="1" dirty="0" smtClean="0"/>
              <a:t>F</a:t>
            </a:r>
            <a:r>
              <a:rPr lang="en-US" sz="5000" dirty="0" smtClean="0"/>
              <a:t>amily planning</a:t>
            </a:r>
          </a:p>
          <a:p>
            <a:pPr lvl="1">
              <a:buNone/>
            </a:pPr>
            <a:r>
              <a:rPr lang="en-US" sz="5000" b="1" dirty="0" smtClean="0"/>
              <a:t>F</a:t>
            </a:r>
            <a:r>
              <a:rPr lang="en-US" sz="5000" dirty="0" smtClean="0"/>
              <a:t>emale education</a:t>
            </a:r>
          </a:p>
          <a:p>
            <a:pPr lvl="1">
              <a:buNone/>
            </a:pPr>
            <a:r>
              <a:rPr lang="en-US" sz="5000" b="1" dirty="0" smtClean="0"/>
              <a:t>F</a:t>
            </a:r>
            <a:r>
              <a:rPr lang="en-US" sz="5000" dirty="0" smtClean="0"/>
              <a:t>ood supplementation </a:t>
            </a:r>
          </a:p>
          <a:p>
            <a:pPr>
              <a:buNone/>
            </a:pPr>
            <a:r>
              <a:rPr lang="en-US" sz="5000" b="1" dirty="0" err="1" smtClean="0"/>
              <a:t>Resultados</a:t>
            </a:r>
            <a:endParaRPr lang="en-US" sz="5000" b="1" dirty="0" smtClean="0"/>
          </a:p>
          <a:p>
            <a:pPr lvl="1">
              <a:buNone/>
            </a:pPr>
            <a:r>
              <a:rPr lang="en-US" sz="5000" dirty="0" err="1" smtClean="0"/>
              <a:t>Equidad</a:t>
            </a:r>
            <a:r>
              <a:rPr lang="en-US" sz="5000" dirty="0" smtClean="0"/>
              <a:t> social</a:t>
            </a:r>
          </a:p>
          <a:p>
            <a:pPr lvl="1">
              <a:buNone/>
            </a:pPr>
            <a:r>
              <a:rPr lang="en-US" sz="5000" dirty="0" err="1" smtClean="0"/>
              <a:t>Desarrollo</a:t>
            </a:r>
            <a:r>
              <a:rPr lang="en-US" sz="5000" dirty="0" smtClean="0"/>
              <a:t> de </a:t>
            </a:r>
            <a:r>
              <a:rPr lang="en-US" sz="5000" dirty="0" err="1" smtClean="0"/>
              <a:t>sistemas</a:t>
            </a:r>
            <a:r>
              <a:rPr lang="en-US" sz="5000" dirty="0" smtClean="0"/>
              <a:t> de </a:t>
            </a:r>
            <a:r>
              <a:rPr lang="en-US" sz="5000" dirty="0" err="1" smtClean="0"/>
              <a:t>salud</a:t>
            </a:r>
            <a:r>
              <a:rPr lang="en-US" sz="5000" dirty="0" smtClean="0"/>
              <a:t> </a:t>
            </a:r>
            <a:endParaRPr lang="es-AR" sz="5000" dirty="0" smtClean="0"/>
          </a:p>
          <a:p>
            <a:endParaRPr lang="es-AR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tx2"/>
                </a:solidFill>
              </a:rPr>
              <a:t>2000-2008 El debate sobre la Equidad </a:t>
            </a:r>
            <a:endParaRPr lang="es-AR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1846</Words>
  <Application>Microsoft Office PowerPoint</Application>
  <PresentationFormat>On-screen Show (4:3)</PresentationFormat>
  <Paragraphs>334</Paragraphs>
  <Slides>40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Chart</vt:lpstr>
      <vt:lpstr>Pensando el futuro de la salud Hugo Mercer Profesor Titular, Instituto de Ciencias de la Salud Universidad Nacional Arturo Jauretche </vt:lpstr>
      <vt:lpstr>Contenido</vt:lpstr>
      <vt:lpstr>Slide 3</vt:lpstr>
      <vt:lpstr>1978-1982 El rol de los Estados Nacionales en la política de salud</vt:lpstr>
      <vt:lpstr>Del verticalismo sanitarista a la salud integral</vt:lpstr>
      <vt:lpstr>APS integral</vt:lpstr>
      <vt:lpstr>APS selectiva</vt:lpstr>
      <vt:lpstr>La disputa entre APS integral o selectiva</vt:lpstr>
      <vt:lpstr>2000-2008 El debate sobre la Equidad </vt:lpstr>
      <vt:lpstr>Crisis de la fuerza de trabajo en salud</vt:lpstr>
      <vt:lpstr>57 países con carencia crítica</vt:lpstr>
      <vt:lpstr>Slide 12</vt:lpstr>
      <vt:lpstr>Papel de la fuerza de trabajo en el sistema de salud</vt:lpstr>
      <vt:lpstr>Trabajadores de la Salud</vt:lpstr>
      <vt:lpstr>Definición de profesionales de la salud </vt:lpstr>
      <vt:lpstr>Ciclo vital de la fuerza de trabajo en salud</vt:lpstr>
      <vt:lpstr>Causas frecuentes de desajuste en la fuerza de trabajo en salud</vt:lpstr>
      <vt:lpstr>Slide 18</vt:lpstr>
      <vt:lpstr>Desigual distribución de la fuerza de trabajo </vt:lpstr>
      <vt:lpstr>Actores en la fuerza de trabajo en salud</vt:lpstr>
      <vt:lpstr>Marco de acción de Recursos Humanos en Salud http://www.capacityproject.org/framework/es/ciclo-de-accion/#monitorizacion-y-evaluacion </vt:lpstr>
      <vt:lpstr>Débil producción de trabajadores</vt:lpstr>
      <vt:lpstr>Slide 23</vt:lpstr>
      <vt:lpstr>Slide 24</vt:lpstr>
      <vt:lpstr>Renovación de la APS</vt:lpstr>
      <vt:lpstr>APS es primordial para alcanzar los ODM </vt:lpstr>
      <vt:lpstr>Slide 27</vt:lpstr>
      <vt:lpstr>Atención Primaria a la Salud renovada (2008)</vt:lpstr>
      <vt:lpstr>Construir con la participación y el compromiso comunitario  </vt:lpstr>
      <vt:lpstr>Reducir las desigualdades en materia de salud vía la cobertura universal</vt:lpstr>
      <vt:lpstr>Transformar el modelo de atención hacia redes centradas en las personas</vt:lpstr>
      <vt:lpstr>Más allá de la atención local, participación y gestión de políticas públicas </vt:lpstr>
      <vt:lpstr>De la verticalidad a la negociación en la elaboración de políticas de salud</vt:lpstr>
      <vt:lpstr>2015- Imaginando el futuro </vt:lpstr>
      <vt:lpstr>Slide 35</vt:lpstr>
      <vt:lpstr>Slide 36</vt:lpstr>
      <vt:lpstr>Slide 37</vt:lpstr>
      <vt:lpstr>Cambios en la equidad en América Latina, 1992-2010 </vt:lpstr>
      <vt:lpstr>“… me parece que existe una irracionalidad emocional en la gente que está yendo a la calle para pedir el regreso de los militares”   Lula, agosto 29, 2015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Hugo</dc:creator>
  <cp:lastModifiedBy>Hugo</cp:lastModifiedBy>
  <cp:revision>31</cp:revision>
  <dcterms:created xsi:type="dcterms:W3CDTF">2015-06-28T15:29:49Z</dcterms:created>
  <dcterms:modified xsi:type="dcterms:W3CDTF">2015-09-03T20:11:24Z</dcterms:modified>
</cp:coreProperties>
</file>