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65" r:id="rId10"/>
    <p:sldId id="263"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9" d="100"/>
          <a:sy n="69" d="100"/>
        </p:scale>
        <p:origin x="-696" y="-10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B02DB3FA-7B78-4010-AD4F-03899DCA2DBF}" type="datetimeFigureOut">
              <a:rPr lang="it-IT" smtClean="0"/>
              <a:pPr/>
              <a:t>08/09/2015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D813B16-EF7A-4E69-B9C6-4EFA24B0F7D4}" type="slidenum">
              <a:rPr lang="it-IT" smtClean="0"/>
              <a:pPr/>
              <a:t>‹N›</a:t>
            </a:fld>
            <a:endParaRPr lang="it-IT"/>
          </a:p>
        </p:txBody>
      </p:sp>
    </p:spTree>
    <p:extLst>
      <p:ext uri="{BB962C8B-B14F-4D97-AF65-F5344CB8AC3E}">
        <p14:creationId xmlns:p14="http://schemas.microsoft.com/office/powerpoint/2010/main" xmlns="" val="13004293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B02DB3FA-7B78-4010-AD4F-03899DCA2DBF}" type="datetimeFigureOut">
              <a:rPr lang="it-IT" smtClean="0"/>
              <a:pPr/>
              <a:t>08/09/2015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D813B16-EF7A-4E69-B9C6-4EFA24B0F7D4}" type="slidenum">
              <a:rPr lang="it-IT" smtClean="0"/>
              <a:pPr/>
              <a:t>‹N›</a:t>
            </a:fld>
            <a:endParaRPr lang="it-IT"/>
          </a:p>
        </p:txBody>
      </p:sp>
    </p:spTree>
    <p:extLst>
      <p:ext uri="{BB962C8B-B14F-4D97-AF65-F5344CB8AC3E}">
        <p14:creationId xmlns:p14="http://schemas.microsoft.com/office/powerpoint/2010/main" xmlns="" val="10029511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B02DB3FA-7B78-4010-AD4F-03899DCA2DBF}" type="datetimeFigureOut">
              <a:rPr lang="it-IT" smtClean="0"/>
              <a:pPr/>
              <a:t>08/09/2015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D813B16-EF7A-4E69-B9C6-4EFA24B0F7D4}" type="slidenum">
              <a:rPr lang="it-IT" smtClean="0"/>
              <a:pPr/>
              <a:t>‹N›</a:t>
            </a:fld>
            <a:endParaRPr lang="it-IT"/>
          </a:p>
        </p:txBody>
      </p:sp>
    </p:spTree>
    <p:extLst>
      <p:ext uri="{BB962C8B-B14F-4D97-AF65-F5344CB8AC3E}">
        <p14:creationId xmlns:p14="http://schemas.microsoft.com/office/powerpoint/2010/main" xmlns="" val="2980978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B02DB3FA-7B78-4010-AD4F-03899DCA2DBF}" type="datetimeFigureOut">
              <a:rPr lang="it-IT" smtClean="0"/>
              <a:pPr/>
              <a:t>08/09/2015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D813B16-EF7A-4E69-B9C6-4EFA24B0F7D4}" type="slidenum">
              <a:rPr lang="it-IT" smtClean="0"/>
              <a:pPr/>
              <a:t>‹N›</a:t>
            </a:fld>
            <a:endParaRPr lang="it-IT"/>
          </a:p>
        </p:txBody>
      </p:sp>
    </p:spTree>
    <p:extLst>
      <p:ext uri="{BB962C8B-B14F-4D97-AF65-F5344CB8AC3E}">
        <p14:creationId xmlns:p14="http://schemas.microsoft.com/office/powerpoint/2010/main" xmlns="" val="33388243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B02DB3FA-7B78-4010-AD4F-03899DCA2DBF}" type="datetimeFigureOut">
              <a:rPr lang="it-IT" smtClean="0"/>
              <a:pPr/>
              <a:t>08/09/2015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D813B16-EF7A-4E69-B9C6-4EFA24B0F7D4}" type="slidenum">
              <a:rPr lang="it-IT" smtClean="0"/>
              <a:pPr/>
              <a:t>‹N›</a:t>
            </a:fld>
            <a:endParaRPr lang="it-IT"/>
          </a:p>
        </p:txBody>
      </p:sp>
    </p:spTree>
    <p:extLst>
      <p:ext uri="{BB962C8B-B14F-4D97-AF65-F5344CB8AC3E}">
        <p14:creationId xmlns:p14="http://schemas.microsoft.com/office/powerpoint/2010/main" xmlns="" val="23845861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B02DB3FA-7B78-4010-AD4F-03899DCA2DBF}" type="datetimeFigureOut">
              <a:rPr lang="it-IT" smtClean="0"/>
              <a:pPr/>
              <a:t>08/09/2015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D813B16-EF7A-4E69-B9C6-4EFA24B0F7D4}" type="slidenum">
              <a:rPr lang="it-IT" smtClean="0"/>
              <a:pPr/>
              <a:t>‹N›</a:t>
            </a:fld>
            <a:endParaRPr lang="it-IT"/>
          </a:p>
        </p:txBody>
      </p:sp>
    </p:spTree>
    <p:extLst>
      <p:ext uri="{BB962C8B-B14F-4D97-AF65-F5344CB8AC3E}">
        <p14:creationId xmlns:p14="http://schemas.microsoft.com/office/powerpoint/2010/main" xmlns="" val="32763970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B02DB3FA-7B78-4010-AD4F-03899DCA2DBF}" type="datetimeFigureOut">
              <a:rPr lang="it-IT" smtClean="0"/>
              <a:pPr/>
              <a:t>08/09/2015</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AD813B16-EF7A-4E69-B9C6-4EFA24B0F7D4}" type="slidenum">
              <a:rPr lang="it-IT" smtClean="0"/>
              <a:pPr/>
              <a:t>‹N›</a:t>
            </a:fld>
            <a:endParaRPr lang="it-IT"/>
          </a:p>
        </p:txBody>
      </p:sp>
    </p:spTree>
    <p:extLst>
      <p:ext uri="{BB962C8B-B14F-4D97-AF65-F5344CB8AC3E}">
        <p14:creationId xmlns:p14="http://schemas.microsoft.com/office/powerpoint/2010/main" xmlns="" val="12802337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B02DB3FA-7B78-4010-AD4F-03899DCA2DBF}" type="datetimeFigureOut">
              <a:rPr lang="it-IT" smtClean="0"/>
              <a:pPr/>
              <a:t>08/09/2015</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AD813B16-EF7A-4E69-B9C6-4EFA24B0F7D4}" type="slidenum">
              <a:rPr lang="it-IT" smtClean="0"/>
              <a:pPr/>
              <a:t>‹N›</a:t>
            </a:fld>
            <a:endParaRPr lang="it-IT"/>
          </a:p>
        </p:txBody>
      </p:sp>
    </p:spTree>
    <p:extLst>
      <p:ext uri="{BB962C8B-B14F-4D97-AF65-F5344CB8AC3E}">
        <p14:creationId xmlns:p14="http://schemas.microsoft.com/office/powerpoint/2010/main" xmlns="" val="1977008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B02DB3FA-7B78-4010-AD4F-03899DCA2DBF}" type="datetimeFigureOut">
              <a:rPr lang="it-IT" smtClean="0"/>
              <a:pPr/>
              <a:t>08/09/2015</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AD813B16-EF7A-4E69-B9C6-4EFA24B0F7D4}" type="slidenum">
              <a:rPr lang="it-IT" smtClean="0"/>
              <a:pPr/>
              <a:t>‹N›</a:t>
            </a:fld>
            <a:endParaRPr lang="it-IT"/>
          </a:p>
        </p:txBody>
      </p:sp>
    </p:spTree>
    <p:extLst>
      <p:ext uri="{BB962C8B-B14F-4D97-AF65-F5344CB8AC3E}">
        <p14:creationId xmlns:p14="http://schemas.microsoft.com/office/powerpoint/2010/main" xmlns="" val="39854423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B02DB3FA-7B78-4010-AD4F-03899DCA2DBF}" type="datetimeFigureOut">
              <a:rPr lang="it-IT" smtClean="0"/>
              <a:pPr/>
              <a:t>08/09/2015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D813B16-EF7A-4E69-B9C6-4EFA24B0F7D4}" type="slidenum">
              <a:rPr lang="it-IT" smtClean="0"/>
              <a:pPr/>
              <a:t>‹N›</a:t>
            </a:fld>
            <a:endParaRPr lang="it-IT"/>
          </a:p>
        </p:txBody>
      </p:sp>
    </p:spTree>
    <p:extLst>
      <p:ext uri="{BB962C8B-B14F-4D97-AF65-F5344CB8AC3E}">
        <p14:creationId xmlns:p14="http://schemas.microsoft.com/office/powerpoint/2010/main" xmlns="" val="28522202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B02DB3FA-7B78-4010-AD4F-03899DCA2DBF}" type="datetimeFigureOut">
              <a:rPr lang="it-IT" smtClean="0"/>
              <a:pPr/>
              <a:t>08/09/2015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D813B16-EF7A-4E69-B9C6-4EFA24B0F7D4}" type="slidenum">
              <a:rPr lang="it-IT" smtClean="0"/>
              <a:pPr/>
              <a:t>‹N›</a:t>
            </a:fld>
            <a:endParaRPr lang="it-IT"/>
          </a:p>
        </p:txBody>
      </p:sp>
    </p:spTree>
    <p:extLst>
      <p:ext uri="{BB962C8B-B14F-4D97-AF65-F5344CB8AC3E}">
        <p14:creationId xmlns:p14="http://schemas.microsoft.com/office/powerpoint/2010/main" xmlns="" val="30599270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2DB3FA-7B78-4010-AD4F-03899DCA2DBF}" type="datetimeFigureOut">
              <a:rPr lang="it-IT" smtClean="0"/>
              <a:pPr/>
              <a:t>08/09/2015</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813B16-EF7A-4E69-B9C6-4EFA24B0F7D4}" type="slidenum">
              <a:rPr lang="it-IT" smtClean="0"/>
              <a:pPr/>
              <a:t>‹N›</a:t>
            </a:fld>
            <a:endParaRPr lang="it-IT"/>
          </a:p>
        </p:txBody>
      </p:sp>
    </p:spTree>
    <p:extLst>
      <p:ext uri="{BB962C8B-B14F-4D97-AF65-F5344CB8AC3E}">
        <p14:creationId xmlns:p14="http://schemas.microsoft.com/office/powerpoint/2010/main" xmlns="" val="11557326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a:bodyPr>
          <a:lstStyle/>
          <a:p>
            <a:r>
              <a:rPr lang="es-ES" sz="8000" dirty="0"/>
              <a:t>Ciudadanía Global. </a:t>
            </a:r>
            <a:endParaRPr lang="it-IT" sz="8000" b="1" dirty="0"/>
          </a:p>
        </p:txBody>
      </p:sp>
      <p:sp>
        <p:nvSpPr>
          <p:cNvPr id="4" name="Sottotitolo 3"/>
          <p:cNvSpPr>
            <a:spLocks noGrp="1"/>
          </p:cNvSpPr>
          <p:nvPr>
            <p:ph type="subTitle" idx="1"/>
          </p:nvPr>
        </p:nvSpPr>
        <p:spPr/>
        <p:txBody>
          <a:bodyPr>
            <a:normAutofit/>
          </a:bodyPr>
          <a:lstStyle/>
          <a:p>
            <a:r>
              <a:rPr lang="es-ES" sz="4000" dirty="0"/>
              <a:t>Derechos y una nueva ética</a:t>
            </a:r>
            <a:endParaRPr lang="it-IT" sz="4000" dirty="0"/>
          </a:p>
        </p:txBody>
      </p:sp>
    </p:spTree>
    <p:extLst>
      <p:ext uri="{BB962C8B-B14F-4D97-AF65-F5344CB8AC3E}">
        <p14:creationId xmlns:p14="http://schemas.microsoft.com/office/powerpoint/2010/main" xmlns="" val="32212478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pPr algn="ctr"/>
            <a:r>
              <a:rPr lang="es-ES" sz="6000" b="1" dirty="0"/>
              <a:t>Culturas híbridas y pensamiento mestizo</a:t>
            </a:r>
            <a:endParaRPr lang="it-IT" sz="6000" dirty="0"/>
          </a:p>
        </p:txBody>
      </p:sp>
      <p:sp>
        <p:nvSpPr>
          <p:cNvPr id="3" name="Segnaposto contenuto 2"/>
          <p:cNvSpPr>
            <a:spLocks noGrp="1"/>
          </p:cNvSpPr>
          <p:nvPr>
            <p:ph idx="1"/>
          </p:nvPr>
        </p:nvSpPr>
        <p:spPr/>
        <p:txBody>
          <a:bodyPr>
            <a:normAutofit fontScale="85000" lnSpcReduction="20000"/>
          </a:bodyPr>
          <a:lstStyle/>
          <a:p>
            <a:pPr marL="0" indent="0">
              <a:buNone/>
            </a:pPr>
            <a:r>
              <a:rPr lang="es-ES" dirty="0"/>
              <a:t>en todas las identidades que se construyen o reconstruyen, hay una falta de proporción y el sufrimiento que puede ser una fuerte palanca para la convivencia pueden: reconocer que los demás están desaparecidos puede significar aprender a limitar las demandas de nuestra diferencia</a:t>
            </a:r>
            <a:r>
              <a:rPr lang="es-ES" dirty="0" smtClean="0"/>
              <a:t>.</a:t>
            </a:r>
            <a:r>
              <a:rPr lang="es-ES" dirty="0"/>
              <a:t/>
            </a:r>
            <a:br>
              <a:rPr lang="es-ES" dirty="0"/>
            </a:br>
            <a:r>
              <a:rPr lang="es-ES" dirty="0"/>
              <a:t/>
            </a:r>
            <a:br>
              <a:rPr lang="es-ES" dirty="0"/>
            </a:br>
            <a:r>
              <a:rPr lang="es-ES" dirty="0"/>
              <a:t>Esta capacidad de auto-restricción debe ser uno de los ejes centrales de la educación intercultural, porque lo que nos falta y que otros tienen para nosotros puede ser una de las claves esenciales para fundar el reconocimiento de la coexistencia, en el conocimiento de que los fenómenos se caracterizan a menudo por la relatividad de "enfoque y las peculiaridades culturales de los ojos</a:t>
            </a:r>
            <a:r>
              <a:rPr lang="es-ES" dirty="0" smtClean="0"/>
              <a:t>.</a:t>
            </a:r>
          </a:p>
          <a:p>
            <a:pPr marL="0" indent="0">
              <a:buNone/>
            </a:pPr>
            <a:r>
              <a:rPr lang="es-ES" dirty="0"/>
              <a:t/>
            </a:r>
            <a:br>
              <a:rPr lang="es-ES" dirty="0"/>
            </a:br>
            <a:r>
              <a:rPr lang="es-ES" dirty="0"/>
              <a:t>Con la adquisición de estos elementos y en un marco más general de los derechos económicos, políticos y sociales, debemos darnos cuenta de que estamos cambiando profundamente la forma en que los estados tratan la cuestión de la ciudadanía y la alteridad</a:t>
            </a:r>
            <a:endParaRPr lang="it-IT" dirty="0"/>
          </a:p>
        </p:txBody>
      </p:sp>
    </p:spTree>
    <p:extLst>
      <p:ext uri="{BB962C8B-B14F-4D97-AF65-F5344CB8AC3E}">
        <p14:creationId xmlns:p14="http://schemas.microsoft.com/office/powerpoint/2010/main" xmlns="" val="12882260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es-ES" sz="6000" b="1" dirty="0" smtClean="0"/>
              <a:t>ciudadanos </a:t>
            </a:r>
            <a:r>
              <a:rPr lang="es-ES" sz="6000" b="1" dirty="0"/>
              <a:t>y </a:t>
            </a:r>
            <a:r>
              <a:rPr lang="es-ES" sz="6000" b="1" dirty="0" smtClean="0"/>
              <a:t>extranjeros</a:t>
            </a:r>
            <a:endParaRPr lang="it-IT" sz="6000" b="1" dirty="0"/>
          </a:p>
        </p:txBody>
      </p:sp>
      <p:sp>
        <p:nvSpPr>
          <p:cNvPr id="3" name="Segnaposto contenuto 2"/>
          <p:cNvSpPr>
            <a:spLocks noGrp="1"/>
          </p:cNvSpPr>
          <p:nvPr>
            <p:ph idx="1"/>
          </p:nvPr>
        </p:nvSpPr>
        <p:spPr/>
        <p:txBody>
          <a:bodyPr>
            <a:normAutofit fontScale="70000" lnSpcReduction="20000"/>
          </a:bodyPr>
          <a:lstStyle/>
          <a:p>
            <a:r>
              <a:rPr lang="es-ES" dirty="0"/>
              <a:t>Si alguien quiere esbozar algún tipo de condición jurídica de los extranjeros deben tener en cuenta inmediatamente de que el </a:t>
            </a:r>
            <a:r>
              <a:rPr lang="es-ES" dirty="0" smtClean="0"/>
              <a:t>extranjero </a:t>
            </a:r>
            <a:r>
              <a:rPr lang="es-ES" dirty="0"/>
              <a:t>se caracteriza por el fracaso, el fracaso, el fracaso, la falta: no forman parte del grupo, nació en otro territorio, es de otra religión</a:t>
            </a:r>
            <a:r>
              <a:rPr lang="es-ES" dirty="0" smtClean="0"/>
              <a:t>.</a:t>
            </a:r>
          </a:p>
          <a:p>
            <a:r>
              <a:rPr lang="es-ES" dirty="0" smtClean="0"/>
              <a:t>Con </a:t>
            </a:r>
            <a:r>
              <a:rPr lang="es-ES" dirty="0"/>
              <a:t>el advenimiento del Estado moderno y el extranjero es el que, a diferencia de nosotros, no le pertenece, el que no tiene la misma nacionalidad</a:t>
            </a:r>
            <a:r>
              <a:rPr lang="es-ES" dirty="0" smtClean="0"/>
              <a:t>.</a:t>
            </a:r>
          </a:p>
          <a:p>
            <a:endParaRPr lang="es-ES" dirty="0" smtClean="0"/>
          </a:p>
          <a:p>
            <a:r>
              <a:rPr lang="es-ES" dirty="0" smtClean="0"/>
              <a:t>El </a:t>
            </a:r>
            <a:r>
              <a:rPr lang="es-ES" dirty="0"/>
              <a:t>desconocido se piensa en términos de derechos políticos y legales, es, según los casos y circunstancias, sin ningún derecho, ni titularidad de esos derechos que el poder quería darle</a:t>
            </a:r>
            <a:r>
              <a:rPr lang="es-ES" dirty="0" smtClean="0"/>
              <a:t>.</a:t>
            </a:r>
          </a:p>
          <a:p>
            <a:r>
              <a:rPr lang="es-ES" dirty="0" smtClean="0"/>
              <a:t>Así </a:t>
            </a:r>
            <a:r>
              <a:rPr lang="es-ES" dirty="0"/>
              <a:t>que nos encontramos ante una situación </a:t>
            </a:r>
            <a:r>
              <a:rPr lang="es-ES" dirty="0" smtClean="0"/>
              <a:t>paradójica. Si </a:t>
            </a:r>
            <a:r>
              <a:rPr lang="es-ES" dirty="0"/>
              <a:t>la legislación es una manera para que los ciudadanos afirman, mejoran o empeoran la situación de los extranjeros, es en sí, al mismo tiempo, la razón de la existencia del extranjero. De hecho, sin un grupo social estructurado en torno a un poder y con una legislación que no existiría externalidad visto como desfavorable o por lo menos tan problemático que el extraño es. Ciertamente, para mitigar las penurias de la exclusión será de interés para los principios universales de la moral y los derechos humanos, al menos los que la gente tenga a bien conceder a los no ciudadanos.</a:t>
            </a:r>
            <a:endParaRPr lang="it-IT" dirty="0"/>
          </a:p>
        </p:txBody>
      </p:sp>
    </p:spTree>
    <p:extLst>
      <p:ext uri="{BB962C8B-B14F-4D97-AF65-F5344CB8AC3E}">
        <p14:creationId xmlns:p14="http://schemas.microsoft.com/office/powerpoint/2010/main" xmlns="" val="19878923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es-ES" b="1" dirty="0"/>
              <a:t>ciudadanos y extranjeros</a:t>
            </a:r>
            <a:endParaRPr lang="it-IT" b="1" dirty="0"/>
          </a:p>
        </p:txBody>
      </p:sp>
      <p:sp>
        <p:nvSpPr>
          <p:cNvPr id="3" name="Segnaposto contenuto 2"/>
          <p:cNvSpPr>
            <a:spLocks noGrp="1"/>
          </p:cNvSpPr>
          <p:nvPr>
            <p:ph idx="1"/>
          </p:nvPr>
        </p:nvSpPr>
        <p:spPr/>
        <p:txBody>
          <a:bodyPr>
            <a:normAutofit fontScale="85000" lnSpcReduction="10000"/>
          </a:bodyPr>
          <a:lstStyle/>
          <a:p>
            <a:r>
              <a:rPr lang="es-ES" dirty="0"/>
              <a:t>al extranjero se convierte en un síntoma de malestar de la civilización contemporánea, mientras que desde el punto de vista político no logra poner de relieve los límites del Estado y las contradicciones inherentes a nuestra membresía que tan interiorizado fuerte para ser considerado normal que hay extranjeros, es decir, personas que no tienen nuestros propios derechos</a:t>
            </a:r>
            <a:r>
              <a:rPr lang="es-ES" dirty="0" smtClean="0"/>
              <a:t>.</a:t>
            </a:r>
          </a:p>
          <a:p>
            <a:r>
              <a:rPr lang="es-ES" dirty="0" smtClean="0"/>
              <a:t>Por </a:t>
            </a:r>
            <a:r>
              <a:rPr lang="es-ES" dirty="0"/>
              <a:t>otro lado el significado legal de un extranjero, es decir, uno que no sea nacional del país en que vive, es una definición que se calma y le permite ajustar la ley a través de las emociones y las pasiones que despierta la intrusión de la otra en el espacio familiar el ciudadano, en su lugar de construcción de la identidad de grupo</a:t>
            </a:r>
            <a:r>
              <a:rPr lang="es-ES" dirty="0" smtClean="0"/>
              <a:t>.</a:t>
            </a:r>
          </a:p>
          <a:p>
            <a:r>
              <a:rPr lang="es-ES" dirty="0" smtClean="0"/>
              <a:t>A </a:t>
            </a:r>
            <a:r>
              <a:rPr lang="es-ES" dirty="0"/>
              <a:t>menudo, la ley impone su propio mundo al extranjero: traduce arbitrariamente su mensaje en un idioma que no es el suyo, imponiendo su propia traducción. Y al extranjero más que ninguna lengua a su idioma preferido de la otra.</a:t>
            </a:r>
            <a:endParaRPr lang="it-IT" dirty="0"/>
          </a:p>
        </p:txBody>
      </p:sp>
    </p:spTree>
    <p:extLst>
      <p:ext uri="{BB962C8B-B14F-4D97-AF65-F5344CB8AC3E}">
        <p14:creationId xmlns:p14="http://schemas.microsoft.com/office/powerpoint/2010/main" xmlns="" val="14560866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pPr algn="ctr"/>
            <a:r>
              <a:rPr lang="es-ES" sz="6000" b="1" dirty="0"/>
              <a:t>Crisis, cambios y políticas de </a:t>
            </a:r>
            <a:r>
              <a:rPr lang="es-ES" sz="6000" b="1" dirty="0" smtClean="0"/>
              <a:t>ciudadanía</a:t>
            </a:r>
            <a:endParaRPr lang="it-IT" sz="6000" b="1" dirty="0"/>
          </a:p>
        </p:txBody>
      </p:sp>
      <p:sp>
        <p:nvSpPr>
          <p:cNvPr id="3" name="Segnaposto contenuto 2"/>
          <p:cNvSpPr>
            <a:spLocks noGrp="1"/>
          </p:cNvSpPr>
          <p:nvPr>
            <p:ph idx="1"/>
          </p:nvPr>
        </p:nvSpPr>
        <p:spPr/>
        <p:txBody>
          <a:bodyPr>
            <a:normAutofit fontScale="70000" lnSpcReduction="20000"/>
          </a:bodyPr>
          <a:lstStyle/>
          <a:p>
            <a:r>
              <a:rPr lang="es-ES" dirty="0"/>
              <a:t>El significado más común de la ciudadanía tiende a asociar la condición subjetiva de un miembro de una comunidad política con el acceso a los derechos civiles, políticos y sociales. De acuerdo con este modelo la ciudadanía, por lo tanto es el estatuto jurídico que designa quien es miembro de pleno derecho de una sociedad y por lo tanto es el destinatario de derechos con respecto a su persona y deberes relacionados con el estado. Los derechos de los ciudadanos son derechos civiles, políticos y sociales, y sólo el suministro simultáneo de estos tres tipos es un ciudadano individual</a:t>
            </a:r>
            <a:r>
              <a:rPr lang="es-ES" dirty="0" smtClean="0"/>
              <a:t>.</a:t>
            </a:r>
            <a:r>
              <a:rPr lang="it-IT" dirty="0"/>
              <a:t> </a:t>
            </a:r>
            <a:endParaRPr lang="it-IT" dirty="0" smtClean="0"/>
          </a:p>
          <a:p>
            <a:r>
              <a:rPr lang="es-ES" dirty="0"/>
              <a:t>Qué impide que el sistema político para llevar a cabo una ampliación de los derechos de ciudadanía a los extranjeros y actuar en la dirección que los hechos sugieren preferible y que las convenciones del derecho internacional imponen</a:t>
            </a:r>
            <a:r>
              <a:rPr lang="es-ES" dirty="0" smtClean="0"/>
              <a:t>?</a:t>
            </a:r>
          </a:p>
          <a:p>
            <a:r>
              <a:rPr lang="es-ES" dirty="0" smtClean="0"/>
              <a:t>En </a:t>
            </a:r>
            <a:r>
              <a:rPr lang="es-ES" dirty="0"/>
              <a:t>realidad sometida a revisiones cíclicas e interpretaciones a la migración puede ser útil para las clases políticas dominantes para desestabilizar (peligro para la seguridad nacional) o consolidan (requerimientos de mano de obra) el marco político actual, según el caso y las circunstancias.</a:t>
            </a:r>
            <a:br>
              <a:rPr lang="es-ES" dirty="0"/>
            </a:br>
            <a:r>
              <a:rPr lang="es-ES" dirty="0"/>
              <a:t>Sucede, en efecto, no es raro que, en la aparición de las alarmas sociales sobre la delincuencia de los inmigrantes o el terrorismo, corresponde el activismo de los gobiernos que adoptan el tema y agitan para construir políticas cada vez más centrados en la seguridad</a:t>
            </a:r>
            <a:r>
              <a:rPr lang="es-ES" dirty="0" smtClean="0"/>
              <a:t>.</a:t>
            </a:r>
            <a:r>
              <a:rPr lang="it-IT" dirty="0"/>
              <a:t> </a:t>
            </a:r>
          </a:p>
        </p:txBody>
      </p:sp>
    </p:spTree>
    <p:extLst>
      <p:ext uri="{BB962C8B-B14F-4D97-AF65-F5344CB8AC3E}">
        <p14:creationId xmlns:p14="http://schemas.microsoft.com/office/powerpoint/2010/main" xmlns="" val="39286911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pPr algn="ctr"/>
            <a:r>
              <a:rPr lang="es-ES" sz="6000" b="1" dirty="0"/>
              <a:t>Crisis, cambios y políticas de ciudadanía</a:t>
            </a:r>
            <a:endParaRPr lang="it-IT" sz="6000" b="1" dirty="0"/>
          </a:p>
        </p:txBody>
      </p:sp>
      <p:sp>
        <p:nvSpPr>
          <p:cNvPr id="3" name="Segnaposto contenuto 2"/>
          <p:cNvSpPr>
            <a:spLocks noGrp="1"/>
          </p:cNvSpPr>
          <p:nvPr>
            <p:ph idx="1"/>
          </p:nvPr>
        </p:nvSpPr>
        <p:spPr/>
        <p:txBody>
          <a:bodyPr>
            <a:normAutofit fontScale="77500" lnSpcReduction="20000"/>
          </a:bodyPr>
          <a:lstStyle/>
          <a:p>
            <a:pPr marL="0" indent="0" algn="ctr">
              <a:buNone/>
            </a:pPr>
            <a:endParaRPr lang="es-ES" dirty="0" smtClean="0"/>
          </a:p>
          <a:p>
            <a:pPr marL="0" indent="0" algn="ctr">
              <a:buNone/>
            </a:pPr>
            <a:endParaRPr lang="es-ES" dirty="0"/>
          </a:p>
          <a:p>
            <a:pPr marL="0" indent="0" algn="ctr">
              <a:buNone/>
            </a:pPr>
            <a:r>
              <a:rPr lang="es-ES" sz="4400" dirty="0" smtClean="0"/>
              <a:t>un </a:t>
            </a:r>
            <a:r>
              <a:rPr lang="es-ES" sz="4400" dirty="0"/>
              <a:t>debate sobre la ciudadanía es en el contexto de una crisis, por una parte, y la nacionalidad de la persona y, en segundo lugar, de los derechos humanos fundamentales (a menudo no están garantizadas por los estados que si alguna campeones estatales, haciéndolos declamaciones en lugar vacías) como los estándares éticos y políticos que los productos de una historia social, cultural y político en particular del encuentro entre los diferentes pueblos</a:t>
            </a:r>
            <a:endParaRPr lang="it-IT" sz="4400" dirty="0"/>
          </a:p>
        </p:txBody>
      </p:sp>
    </p:spTree>
    <p:extLst>
      <p:ext uri="{BB962C8B-B14F-4D97-AF65-F5344CB8AC3E}">
        <p14:creationId xmlns:p14="http://schemas.microsoft.com/office/powerpoint/2010/main" xmlns="" val="6290605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24803" y="160408"/>
            <a:ext cx="10515600" cy="1325563"/>
          </a:xfrm>
        </p:spPr>
        <p:txBody>
          <a:bodyPr>
            <a:noAutofit/>
          </a:bodyPr>
          <a:lstStyle/>
          <a:p>
            <a:pPr algn="ctr"/>
            <a:r>
              <a:rPr lang="es-ES" sz="6000" b="1" dirty="0"/>
              <a:t>Derechos humanos: alimento para el pensamiento.</a:t>
            </a:r>
            <a:endParaRPr lang="it-IT" sz="6000" b="1" dirty="0"/>
          </a:p>
        </p:txBody>
      </p:sp>
      <p:sp>
        <p:nvSpPr>
          <p:cNvPr id="3" name="Segnaposto contenuto 2"/>
          <p:cNvSpPr>
            <a:spLocks noGrp="1"/>
          </p:cNvSpPr>
          <p:nvPr>
            <p:ph idx="1"/>
          </p:nvPr>
        </p:nvSpPr>
        <p:spPr/>
        <p:txBody>
          <a:bodyPr>
            <a:normAutofit fontScale="92500" lnSpcReduction="10000"/>
          </a:bodyPr>
          <a:lstStyle/>
          <a:p>
            <a:r>
              <a:rPr lang="es-ES" dirty="0"/>
              <a:t>Dado que los derechos humanos son el producto de una cierta tradición cultural, se puede decir que su universalización se encuentra con dos obstáculos:</a:t>
            </a:r>
            <a:br>
              <a:rPr lang="es-ES" dirty="0"/>
            </a:br>
            <a:r>
              <a:rPr lang="es-ES" dirty="0"/>
              <a:t/>
            </a:r>
            <a:br>
              <a:rPr lang="es-ES" dirty="0"/>
            </a:br>
            <a:r>
              <a:rPr lang="es-ES" dirty="0"/>
              <a:t>1) el primero de ética y política y se refiere atribución implícita de superioridad a la cultura de los derechos que la matriz: la occidental; como entonces proponer la misma cultura a los demás?</a:t>
            </a:r>
            <a:br>
              <a:rPr lang="es-ES" dirty="0"/>
            </a:br>
            <a:r>
              <a:rPr lang="es-ES" dirty="0"/>
              <a:t/>
            </a:r>
            <a:br>
              <a:rPr lang="es-ES" dirty="0"/>
            </a:br>
            <a:r>
              <a:rPr lang="es-ES" dirty="0"/>
              <a:t>2) la segunda de carácter práctico que se expresa en la pregunta: ¿cómo se comunica entre las diferentes culturas?</a:t>
            </a:r>
            <a:br>
              <a:rPr lang="es-ES" dirty="0"/>
            </a:br>
            <a:r>
              <a:rPr lang="es-ES" dirty="0"/>
              <a:t>Luego ve como una política de derechos humanos? El respeto o tolerancia?</a:t>
            </a:r>
            <a:br>
              <a:rPr lang="es-ES" dirty="0"/>
            </a:br>
            <a:endParaRPr lang="it-IT" dirty="0"/>
          </a:p>
        </p:txBody>
      </p:sp>
    </p:spTree>
    <p:extLst>
      <p:ext uri="{BB962C8B-B14F-4D97-AF65-F5344CB8AC3E}">
        <p14:creationId xmlns:p14="http://schemas.microsoft.com/office/powerpoint/2010/main" xmlns="" val="17037782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pPr algn="ctr"/>
            <a:r>
              <a:rPr lang="es-ES" sz="6000" b="1" dirty="0"/>
              <a:t>Derechos humanos: alimento para el pensamiento.</a:t>
            </a:r>
            <a:endParaRPr lang="it-IT" sz="6000" b="1" dirty="0"/>
          </a:p>
        </p:txBody>
      </p:sp>
      <p:sp>
        <p:nvSpPr>
          <p:cNvPr id="3" name="Segnaposto contenuto 2"/>
          <p:cNvSpPr>
            <a:spLocks noGrp="1"/>
          </p:cNvSpPr>
          <p:nvPr>
            <p:ph idx="1"/>
          </p:nvPr>
        </p:nvSpPr>
        <p:spPr/>
        <p:txBody>
          <a:bodyPr>
            <a:normAutofit fontScale="92500" lnSpcReduction="20000"/>
          </a:bodyPr>
          <a:lstStyle/>
          <a:p>
            <a:r>
              <a:rPr lang="es-ES" dirty="0"/>
              <a:t>Una pregunta para todos nosotros: el derecho a su propia cultura puede entrar en contradicción con los mismos derechos fundamentales como el derecho a la salud, la educación, la libertad de sí mismos y de su cuerpo, etc?</a:t>
            </a:r>
            <a:br>
              <a:rPr lang="es-ES" dirty="0"/>
            </a:br>
            <a:r>
              <a:rPr lang="es-ES" dirty="0"/>
              <a:t/>
            </a:r>
            <a:br>
              <a:rPr lang="es-ES" dirty="0"/>
            </a:br>
            <a:r>
              <a:rPr lang="es-ES" dirty="0"/>
              <a:t>En este sentido tenemos que hacer frente a tres tipos de relativismo:</a:t>
            </a:r>
            <a:br>
              <a:rPr lang="es-ES" dirty="0"/>
            </a:br>
            <a:r>
              <a:rPr lang="es-ES" dirty="0"/>
              <a:t/>
            </a:r>
            <a:br>
              <a:rPr lang="es-ES" dirty="0"/>
            </a:br>
            <a:r>
              <a:rPr lang="es-ES" dirty="0"/>
              <a:t>a) el relativismo ético que se limita a reconocer la diversidad de los universos morales;</a:t>
            </a:r>
            <a:br>
              <a:rPr lang="es-ES" dirty="0"/>
            </a:br>
            <a:r>
              <a:rPr lang="es-ES" dirty="0"/>
              <a:t/>
            </a:r>
            <a:br>
              <a:rPr lang="es-ES" dirty="0"/>
            </a:br>
            <a:r>
              <a:rPr lang="es-ES" dirty="0"/>
              <a:t>b) el relativismo cultural que no puede haber juicios de valor justificable, independientemente de las distintas culturas;</a:t>
            </a:r>
            <a:br>
              <a:rPr lang="es-ES" dirty="0"/>
            </a:br>
            <a:r>
              <a:rPr lang="es-ES" dirty="0"/>
              <a:t/>
            </a:r>
            <a:br>
              <a:rPr lang="es-ES" dirty="0"/>
            </a:br>
            <a:r>
              <a:rPr lang="es-ES" dirty="0"/>
              <a:t>c) el relativismo normativo que un acto de justicia sólo puede ser juzgado sobre la base de criterios de valores de la sociedad en la que se produce.</a:t>
            </a:r>
            <a:endParaRPr lang="it-IT" dirty="0"/>
          </a:p>
        </p:txBody>
      </p:sp>
    </p:spTree>
    <p:extLst>
      <p:ext uri="{BB962C8B-B14F-4D97-AF65-F5344CB8AC3E}">
        <p14:creationId xmlns:p14="http://schemas.microsoft.com/office/powerpoint/2010/main" xmlns="" val="18897261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87758" y="210579"/>
            <a:ext cx="10515600" cy="1325563"/>
          </a:xfrm>
        </p:spPr>
        <p:txBody>
          <a:bodyPr>
            <a:noAutofit/>
          </a:bodyPr>
          <a:lstStyle/>
          <a:p>
            <a:pPr algn="ctr"/>
            <a:r>
              <a:rPr lang="es-ES" sz="6000" b="1" dirty="0"/>
              <a:t>Derechos humanos: alimento para el pensamiento.</a:t>
            </a:r>
            <a:endParaRPr lang="it-IT" sz="6000" b="1" dirty="0"/>
          </a:p>
        </p:txBody>
      </p:sp>
      <p:sp>
        <p:nvSpPr>
          <p:cNvPr id="3" name="Segnaposto contenuto 2"/>
          <p:cNvSpPr>
            <a:spLocks noGrp="1"/>
          </p:cNvSpPr>
          <p:nvPr>
            <p:ph idx="1"/>
          </p:nvPr>
        </p:nvSpPr>
        <p:spPr/>
        <p:txBody>
          <a:bodyPr>
            <a:normAutofit fontScale="92500" lnSpcReduction="20000"/>
          </a:bodyPr>
          <a:lstStyle/>
          <a:p>
            <a:r>
              <a:rPr lang="es-ES" dirty="0"/>
              <a:t>Una pregunta para todos nosotros: el derecho a su propia cultura puede entrar en contradicción con los mismos derechos fundamentales como el derecho a la salud, la educación, la libertad de sí mismos y de su cuerpo, etc?</a:t>
            </a:r>
            <a:br>
              <a:rPr lang="es-ES" dirty="0"/>
            </a:br>
            <a:r>
              <a:rPr lang="es-ES" dirty="0"/>
              <a:t/>
            </a:r>
            <a:br>
              <a:rPr lang="es-ES" dirty="0"/>
            </a:br>
            <a:r>
              <a:rPr lang="es-ES" dirty="0"/>
              <a:t>En este sentido tenemos que hacer frente a tres tipos de relativismo:</a:t>
            </a:r>
            <a:br>
              <a:rPr lang="es-ES" dirty="0"/>
            </a:br>
            <a:r>
              <a:rPr lang="es-ES" dirty="0"/>
              <a:t/>
            </a:r>
            <a:br>
              <a:rPr lang="es-ES" dirty="0"/>
            </a:br>
            <a:r>
              <a:rPr lang="es-ES" dirty="0"/>
              <a:t>a) el relativismo ético que se limita a reconocer la diversidad de los universos morales;</a:t>
            </a:r>
            <a:br>
              <a:rPr lang="es-ES" dirty="0"/>
            </a:br>
            <a:r>
              <a:rPr lang="es-ES" dirty="0"/>
              <a:t/>
            </a:r>
            <a:br>
              <a:rPr lang="es-ES" dirty="0"/>
            </a:br>
            <a:r>
              <a:rPr lang="es-ES" dirty="0"/>
              <a:t>b) el relativismo cultural que no puede haber juicios de valor justificable, independientemente de las distintas culturas;</a:t>
            </a:r>
            <a:br>
              <a:rPr lang="es-ES" dirty="0"/>
            </a:br>
            <a:r>
              <a:rPr lang="es-ES" dirty="0"/>
              <a:t/>
            </a:r>
            <a:br>
              <a:rPr lang="es-ES" dirty="0"/>
            </a:br>
            <a:r>
              <a:rPr lang="es-ES" dirty="0"/>
              <a:t>c) el relativismo normativo que un acto de justicia sólo puede ser juzgado sobre la base de criterios de valores de la sociedad en la que se produce.</a:t>
            </a:r>
          </a:p>
          <a:p>
            <a:endParaRPr lang="it-IT" dirty="0"/>
          </a:p>
        </p:txBody>
      </p:sp>
    </p:spTree>
    <p:extLst>
      <p:ext uri="{BB962C8B-B14F-4D97-AF65-F5344CB8AC3E}">
        <p14:creationId xmlns:p14="http://schemas.microsoft.com/office/powerpoint/2010/main" xmlns="" val="26581944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es-ES" b="1" dirty="0"/>
              <a:t>Derechos humanos: alimento para el pensamiento.</a:t>
            </a:r>
            <a:endParaRPr lang="it-IT" dirty="0"/>
          </a:p>
        </p:txBody>
      </p:sp>
      <p:sp>
        <p:nvSpPr>
          <p:cNvPr id="3" name="Segnaposto contenuto 2"/>
          <p:cNvSpPr>
            <a:spLocks noGrp="1"/>
          </p:cNvSpPr>
          <p:nvPr>
            <p:ph idx="1"/>
          </p:nvPr>
        </p:nvSpPr>
        <p:spPr/>
        <p:txBody>
          <a:bodyPr>
            <a:normAutofit fontScale="77500" lnSpcReduction="20000"/>
          </a:bodyPr>
          <a:lstStyle/>
          <a:p>
            <a:r>
              <a:rPr lang="es-ES" dirty="0"/>
              <a:t>nunca </a:t>
            </a:r>
            <a:r>
              <a:rPr lang="es-ES" dirty="0" smtClean="0"/>
              <a:t>mas debemos </a:t>
            </a:r>
            <a:r>
              <a:rPr lang="es-ES" dirty="0"/>
              <a:t>olvidar que, como afirma un antropólogo italiano Ernesto De Martino, su cultura es una condición para el encuentro con el otro y que tienen que ver con asuntos críticos es construir puentes interculturales y </a:t>
            </a:r>
            <a:r>
              <a:rPr lang="es-ES" dirty="0" smtClean="0"/>
              <a:t>cavar profundo.</a:t>
            </a:r>
          </a:p>
          <a:p>
            <a:r>
              <a:rPr lang="es-ES" dirty="0"/>
              <a:t>La idea implícita en una especie de etnocentrismo que daría lugar a la creación de crítica en el tiempo de una especie de mestizaje social es lo que se llama en derecho leve, entendida como la estipulación constitucional de principios destinados a crear las condiciones para la posibilidad de vida en común.</a:t>
            </a:r>
            <a:br>
              <a:rPr lang="es-ES" dirty="0"/>
            </a:br>
            <a:r>
              <a:rPr lang="es-ES" dirty="0"/>
              <a:t/>
            </a:r>
            <a:br>
              <a:rPr lang="es-ES" dirty="0"/>
            </a:br>
            <a:r>
              <a:rPr lang="es-ES" dirty="0"/>
              <a:t>Las palabras clave de esta concepción de derecho pueden ser: límite, la parcialidad, la planificación y débil abierta. La ley debe ser reconstruida por lo dialécticamente desde abajo y dentro de los marcos culturales que están cambiando, teniendo en cuenta que en tiempos de homogeneización cultural como los actuales siempre están presentes al menos dos riesgos: el de la asimilación y de la intracultural cierre.</a:t>
            </a:r>
            <a:br>
              <a:rPr lang="es-ES" dirty="0"/>
            </a:br>
            <a:r>
              <a:rPr lang="es-ES" dirty="0"/>
              <a:t/>
            </a:r>
            <a:br>
              <a:rPr lang="es-ES" dirty="0"/>
            </a:br>
            <a:r>
              <a:rPr lang="es-ES" dirty="0"/>
              <a:t>Pero tal vez podemos encontrar que la extranjería dentro de nosotros, es una manera de no perseguir </a:t>
            </a:r>
            <a:r>
              <a:rPr lang="es-ES" dirty="0" smtClean="0"/>
              <a:t>a </a:t>
            </a:r>
            <a:r>
              <a:rPr lang="es-ES" dirty="0"/>
              <a:t>salir de nosotros.</a:t>
            </a:r>
            <a:endParaRPr lang="it-IT" dirty="0"/>
          </a:p>
        </p:txBody>
      </p:sp>
    </p:spTree>
    <p:extLst>
      <p:ext uri="{BB962C8B-B14F-4D97-AF65-F5344CB8AC3E}">
        <p14:creationId xmlns:p14="http://schemas.microsoft.com/office/powerpoint/2010/main" xmlns="" val="14877536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pPr algn="ctr"/>
            <a:r>
              <a:rPr lang="es-ES" sz="6000" b="1" dirty="0"/>
              <a:t>Ciudadanos y refugiados?</a:t>
            </a:r>
            <a:r>
              <a:rPr lang="it-IT" sz="6000" b="1" dirty="0"/>
              <a:t/>
            </a:r>
            <a:br>
              <a:rPr lang="it-IT" sz="6000" b="1" dirty="0"/>
            </a:br>
            <a:endParaRPr lang="it-IT" sz="6000" b="1" dirty="0"/>
          </a:p>
        </p:txBody>
      </p:sp>
      <p:sp>
        <p:nvSpPr>
          <p:cNvPr id="3" name="Segnaposto contenuto 2"/>
          <p:cNvSpPr>
            <a:spLocks noGrp="1"/>
          </p:cNvSpPr>
          <p:nvPr>
            <p:ph idx="1"/>
          </p:nvPr>
        </p:nvSpPr>
        <p:spPr/>
        <p:txBody>
          <a:bodyPr/>
          <a:lstStyle/>
          <a:p>
            <a:pPr marL="0" indent="0" algn="ctr">
              <a:buNone/>
            </a:pPr>
            <a:endParaRPr lang="es-ES" dirty="0" smtClean="0"/>
          </a:p>
          <a:p>
            <a:pPr marL="0" indent="0" algn="ctr">
              <a:buNone/>
            </a:pPr>
            <a:r>
              <a:rPr lang="es-ES" dirty="0" smtClean="0"/>
              <a:t>El </a:t>
            </a:r>
            <a:r>
              <a:rPr lang="es-ES" dirty="0"/>
              <a:t>refugiado es una persona "que con razón el temor de ser perseguida por motivos de raza, religión, nacionalidad, pertenencia a determinado grupo social u opiniones políticas, se encuentre fuera del país de su nacionalidad y no pueda o no quiera, debido a este miedo, hacer uso de la protección de tal país; o que, careciendo de nacionalidad y hallándose fuera del país donde antes tenía su residencia habitual como consecuencia de este tipo de eventos, no pueda o no quiera regresar por temor a las anteriores "[artículo 1 de la Convención de Ginebra de 1951 sobre el Estatuto de los Refugiados]</a:t>
            </a:r>
            <a:endParaRPr lang="it-IT" dirty="0"/>
          </a:p>
        </p:txBody>
      </p:sp>
    </p:spTree>
    <p:extLst>
      <p:ext uri="{BB962C8B-B14F-4D97-AF65-F5344CB8AC3E}">
        <p14:creationId xmlns:p14="http://schemas.microsoft.com/office/powerpoint/2010/main" xmlns="" val="2260043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dirty="0" smtClean="0"/>
              <a:t>INCIPIT</a:t>
            </a:r>
            <a:endParaRPr lang="it-IT" b="1" dirty="0"/>
          </a:p>
        </p:txBody>
      </p:sp>
      <p:sp>
        <p:nvSpPr>
          <p:cNvPr id="3" name="Segnaposto contenuto 2"/>
          <p:cNvSpPr>
            <a:spLocks noGrp="1"/>
          </p:cNvSpPr>
          <p:nvPr>
            <p:ph idx="1"/>
          </p:nvPr>
        </p:nvSpPr>
        <p:spPr/>
        <p:txBody>
          <a:bodyPr/>
          <a:lstStyle/>
          <a:p>
            <a:pPr marL="0" indent="0" algn="ctr">
              <a:buNone/>
            </a:pPr>
            <a:r>
              <a:rPr lang="it-IT" dirty="0" smtClean="0"/>
              <a:t> </a:t>
            </a:r>
            <a:r>
              <a:rPr lang="es-ES" sz="6000" dirty="0"/>
              <a:t>Alguna vez el mercado va a alimentar al ser humano</a:t>
            </a:r>
            <a:r>
              <a:rPr lang="it-IT" sz="6000" dirty="0" smtClean="0"/>
              <a:t>       </a:t>
            </a:r>
            <a:endParaRPr lang="it-IT" sz="6000" dirty="0"/>
          </a:p>
          <a:p>
            <a:pPr marL="0" indent="0" algn="ctr">
              <a:buNone/>
            </a:pPr>
            <a:r>
              <a:rPr lang="it-IT" dirty="0" smtClean="0"/>
              <a:t>(A. Bordiga)</a:t>
            </a:r>
          </a:p>
          <a:p>
            <a:pPr marL="0" indent="0">
              <a:buNone/>
            </a:pPr>
            <a:endParaRPr lang="it-IT" dirty="0"/>
          </a:p>
          <a:p>
            <a:pPr marL="0" indent="0" algn="ctr">
              <a:buNone/>
            </a:pPr>
            <a:r>
              <a:rPr lang="it-IT" sz="6000" dirty="0" smtClean="0"/>
              <a:t> </a:t>
            </a:r>
            <a:r>
              <a:rPr lang="es-ES" sz="6000" dirty="0"/>
              <a:t>La comida no es una mercancía</a:t>
            </a:r>
            <a:endParaRPr lang="it-IT" sz="6000" dirty="0" smtClean="0"/>
          </a:p>
          <a:p>
            <a:pPr marL="0" indent="0" algn="ctr">
              <a:buNone/>
            </a:pPr>
            <a:r>
              <a:rPr lang="it-IT" dirty="0" smtClean="0"/>
              <a:t>(J. M. </a:t>
            </a:r>
            <a:r>
              <a:rPr lang="it-IT" dirty="0" err="1" smtClean="0"/>
              <a:t>Bergoglio</a:t>
            </a:r>
            <a:r>
              <a:rPr lang="it-IT" dirty="0" smtClean="0"/>
              <a:t>)</a:t>
            </a:r>
          </a:p>
          <a:p>
            <a:pPr marL="514350" indent="-514350">
              <a:buAutoNum type="alphaLcPeriod"/>
            </a:pPr>
            <a:endParaRPr lang="it-IT" dirty="0"/>
          </a:p>
        </p:txBody>
      </p:sp>
    </p:spTree>
    <p:extLst>
      <p:ext uri="{BB962C8B-B14F-4D97-AF65-F5344CB8AC3E}">
        <p14:creationId xmlns:p14="http://schemas.microsoft.com/office/powerpoint/2010/main" xmlns="" val="23536305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pPr algn="ctr"/>
            <a:r>
              <a:rPr lang="es-ES" sz="6000" b="1" dirty="0"/>
              <a:t>¿Qué significa hablar de la ética hoy?</a:t>
            </a:r>
            <a:endParaRPr lang="it-IT" sz="6000" b="1" dirty="0"/>
          </a:p>
        </p:txBody>
      </p:sp>
      <p:sp>
        <p:nvSpPr>
          <p:cNvPr id="3" name="Segnaposto contenuto 2"/>
          <p:cNvSpPr>
            <a:spLocks noGrp="1"/>
          </p:cNvSpPr>
          <p:nvPr>
            <p:ph idx="1"/>
          </p:nvPr>
        </p:nvSpPr>
        <p:spPr/>
        <p:txBody>
          <a:bodyPr>
            <a:normAutofit fontScale="77500" lnSpcReduction="20000"/>
          </a:bodyPr>
          <a:lstStyle/>
          <a:p>
            <a:r>
              <a:rPr lang="es-ES" dirty="0"/>
              <a:t>Nos enfrentamos a un mundo en el que todavía es ética dominante que expresa un opuestos dualistas y que, por esa razón, hace que los individuos, grupos y comunidades unilaterales, parciales y que desconocen el lado negativo. Ética dualista que conduce al reconocimiento de los mundos de la luz y la oscuridad, oponiéndose entre puro e impuro, entre Dios y el diablo, entre los que están en el lado del bien y los que se identifican o se identifica con el mal</a:t>
            </a:r>
            <a:r>
              <a:rPr lang="es-ES" dirty="0" smtClean="0"/>
              <a:t>.</a:t>
            </a:r>
          </a:p>
          <a:p>
            <a:r>
              <a:rPr lang="es-ES" dirty="0"/>
              <a:t>Ética que divide a los hombres y la sociedad siempre las dos partes y se basa en el principio de la irreductibilidad de los opuestos, a pesar del cambio en el tiempo del contenido del bien y del mal, como la lucha entre la luz y la sombra, y no tiene fin parece que no hay evidencia para decir que podría tener la supremacía en el </a:t>
            </a:r>
            <a:r>
              <a:rPr lang="es-ES" dirty="0" smtClean="0"/>
              <a:t>otro</a:t>
            </a:r>
          </a:p>
          <a:p>
            <a:r>
              <a:rPr lang="es-ES" dirty="0"/>
              <a:t>individuos, grupos y comunidades viven mal como algo ajeno a eliminar por cualquier medio, ya que amenaza la seguridad de su conciencia: hay que deshacerse de él después a través de la proyección de los efectos negativos sobre los extraños a nosotros, aún mejor si estos objetos tienen un color de piel diferente o son diferentes por origen étnico, religión, nacionalidad, género, clase social o cualquier otra diferencia que pudiera derivarse de la formación de la sombra como una manifestación de una división.</a:t>
            </a:r>
            <a:endParaRPr lang="it-IT" dirty="0"/>
          </a:p>
        </p:txBody>
      </p:sp>
    </p:spTree>
    <p:extLst>
      <p:ext uri="{BB962C8B-B14F-4D97-AF65-F5344CB8AC3E}">
        <p14:creationId xmlns:p14="http://schemas.microsoft.com/office/powerpoint/2010/main" xmlns="" val="24358290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pPr algn="ctr"/>
            <a:r>
              <a:rPr lang="es-ES" sz="6000" b="1" dirty="0"/>
              <a:t>¿Qué significa hablar de la ética hoy?</a:t>
            </a:r>
            <a:endParaRPr lang="it-IT" sz="6000" dirty="0"/>
          </a:p>
        </p:txBody>
      </p:sp>
      <p:sp>
        <p:nvSpPr>
          <p:cNvPr id="3" name="Segnaposto contenuto 2"/>
          <p:cNvSpPr>
            <a:spLocks noGrp="1"/>
          </p:cNvSpPr>
          <p:nvPr>
            <p:ph idx="1"/>
          </p:nvPr>
        </p:nvSpPr>
        <p:spPr/>
        <p:txBody>
          <a:bodyPr>
            <a:normAutofit fontScale="85000" lnSpcReduction="20000"/>
          </a:bodyPr>
          <a:lstStyle/>
          <a:p>
            <a:pPr marL="0" indent="0">
              <a:buNone/>
            </a:pPr>
            <a:r>
              <a:rPr lang="es-ES" dirty="0"/>
              <a:t>Esto le dará un mandato a un lado de la sombra desahogarse, de acuerdo con los tiempos y los lugares y las circunstancias de la acción, el castigo, la tortura, las ejecuciones, las humillaciones, violaciones, asesinatos, la violencia, la opresión, el terrorismo y las guerras, a menudo en los nombres sus dioses o de los más altos valores de la humanidad para la conciencia tranquila perturbado por las brutales acciones de la Sombra</a:t>
            </a:r>
            <a:r>
              <a:rPr lang="es-ES" dirty="0" smtClean="0"/>
              <a:t>.</a:t>
            </a:r>
          </a:p>
          <a:p>
            <a:pPr marL="0" indent="0">
              <a:buNone/>
            </a:pPr>
            <a:r>
              <a:rPr lang="es-ES" dirty="0"/>
              <a:t>Erradicar las sombras de las personas y las comunidades a través de la construcción de chivos expiatorios es la manera de alejar de nosotros todo tipo de maldad y addossarla otros (extranjeros, minorías, diferentes) De esta manera, al menos temporalmente, deteriorada malestar social y los atascos de tráfico emocional, liberándonos de todas las energías agresivas que se han acumulado con el tiempo.</a:t>
            </a:r>
            <a:br>
              <a:rPr lang="es-ES" dirty="0"/>
            </a:br>
            <a:r>
              <a:rPr lang="es-ES" dirty="0"/>
              <a:t>E ', sino una forma parcial e ilusoria de ética que no tiene en cuenta el hecho de que el lado de la sombra no se reconoce, luego se retira o reprimido, siempre tiende a surgir con más fuerza y la violencia que </a:t>
            </a:r>
            <a:r>
              <a:rPr lang="es-ES" dirty="0" smtClean="0"/>
              <a:t>antes. Todo </a:t>
            </a:r>
            <a:r>
              <a:rPr lang="es-ES" dirty="0"/>
              <a:t>ética que se alimenta de los opuestos y la culpa tiene una gran responsabilidad.</a:t>
            </a:r>
            <a:endParaRPr lang="it-IT" dirty="0"/>
          </a:p>
        </p:txBody>
      </p:sp>
    </p:spTree>
    <p:extLst>
      <p:ext uri="{BB962C8B-B14F-4D97-AF65-F5344CB8AC3E}">
        <p14:creationId xmlns:p14="http://schemas.microsoft.com/office/powerpoint/2010/main" xmlns="" val="21934911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pPr algn="ctr"/>
            <a:r>
              <a:rPr lang="es-ES" sz="6000" b="1" dirty="0"/>
              <a:t>¿Qué significa hablar de la ética hoy?</a:t>
            </a:r>
            <a:endParaRPr lang="it-IT" sz="6000" b="1" dirty="0"/>
          </a:p>
        </p:txBody>
      </p:sp>
      <p:sp>
        <p:nvSpPr>
          <p:cNvPr id="3" name="Segnaposto contenuto 2"/>
          <p:cNvSpPr>
            <a:spLocks noGrp="1"/>
          </p:cNvSpPr>
          <p:nvPr>
            <p:ph idx="1"/>
          </p:nvPr>
        </p:nvSpPr>
        <p:spPr/>
        <p:txBody>
          <a:bodyPr/>
          <a:lstStyle/>
          <a:p>
            <a:pPr marL="0" indent="0">
              <a:buNone/>
            </a:pPr>
            <a:r>
              <a:rPr lang="es-ES" dirty="0"/>
              <a:t>De hecho, "sólo después de haber experimentado yo mismo tan oscuro ... me sea posible acomodar el que oscurecen el Otro, porque yo reconozco mi unidad con él, precisamente, en mi" demasiado oscuro ", no sólo de mi ser demasiado brillante </a:t>
            </a:r>
            <a:r>
              <a:rPr lang="es-ES" dirty="0" smtClean="0"/>
              <a:t>"(E</a:t>
            </a:r>
            <a:r>
              <a:rPr lang="es-ES" dirty="0"/>
              <a:t>. Neumann</a:t>
            </a:r>
            <a:r>
              <a:rPr lang="es-ES" dirty="0" smtClean="0"/>
              <a:t>)</a:t>
            </a:r>
          </a:p>
          <a:p>
            <a:pPr marL="0" indent="0">
              <a:buNone/>
            </a:pPr>
            <a:r>
              <a:rPr lang="es-ES" dirty="0"/>
              <a:t>Esto permite la integración y transformación de los opuestos, la principal tarea de la nueva ética, se convierte en la forma de llegar a un sentimiento colectivo de solidaridad y el reconocimiento de la estructura humana como algo profundamente coherente</a:t>
            </a:r>
            <a:endParaRPr lang="it-IT" dirty="0"/>
          </a:p>
        </p:txBody>
      </p:sp>
    </p:spTree>
    <p:extLst>
      <p:ext uri="{BB962C8B-B14F-4D97-AF65-F5344CB8AC3E}">
        <p14:creationId xmlns:p14="http://schemas.microsoft.com/office/powerpoint/2010/main" xmlns="" val="14161386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pPr algn="ctr"/>
            <a:r>
              <a:rPr lang="es-ES" sz="6000" b="1" dirty="0"/>
              <a:t>¿Qué significa hablar de la ética hoy?</a:t>
            </a:r>
            <a:endParaRPr lang="it-IT" sz="6000" b="1" dirty="0"/>
          </a:p>
        </p:txBody>
      </p:sp>
      <p:sp>
        <p:nvSpPr>
          <p:cNvPr id="3" name="Segnaposto contenuto 2"/>
          <p:cNvSpPr>
            <a:spLocks noGrp="1"/>
          </p:cNvSpPr>
          <p:nvPr>
            <p:ph idx="1"/>
          </p:nvPr>
        </p:nvSpPr>
        <p:spPr/>
        <p:txBody>
          <a:bodyPr>
            <a:normAutofit fontScale="85000" lnSpcReduction="20000"/>
          </a:bodyPr>
          <a:lstStyle/>
          <a:p>
            <a:r>
              <a:rPr lang="es-ES" dirty="0"/>
              <a:t>es la comunidad de individuos libres, por </a:t>
            </a:r>
            <a:r>
              <a:rPr lang="es-ES" dirty="0" smtClean="0"/>
              <a:t>E. Neumann</a:t>
            </a:r>
            <a:r>
              <a:rPr lang="es-ES" dirty="0"/>
              <a:t>, el entorno natural de la resolución de conflictos, individual y colectiva, de la época actual, sino también, en mi opinión, el lugar de recomposición de las almas y los cuerpos en un alma-cuerpo como sujeto real de la vida</a:t>
            </a:r>
            <a:r>
              <a:rPr lang="es-ES" dirty="0" smtClean="0"/>
              <a:t>.</a:t>
            </a:r>
          </a:p>
          <a:p>
            <a:r>
              <a:rPr lang="es-ES" dirty="0" smtClean="0"/>
              <a:t>La </a:t>
            </a:r>
            <a:r>
              <a:rPr lang="es-ES" dirty="0"/>
              <a:t>comunidad humana es, de hecho, "la verdadera solución del conflicto entre la existencia y la esencia, entre la realidad objetiva y la conciencia subjetiva, entre la libertad y la necesidad, entre el individuo y la especie" </a:t>
            </a:r>
            <a:r>
              <a:rPr lang="es-ES" dirty="0" smtClean="0"/>
              <a:t>por K</a:t>
            </a:r>
            <a:r>
              <a:rPr lang="es-ES" dirty="0"/>
              <a:t>. Marx, </a:t>
            </a:r>
            <a:r>
              <a:rPr lang="es-ES" dirty="0" smtClean="0"/>
              <a:t>(Manuscritos </a:t>
            </a:r>
            <a:r>
              <a:rPr lang="es-ES" dirty="0"/>
              <a:t>- filosófico, 1844), donde los sentidos recompuesto y luego ver, oír, oler, gustar, tocar, el amor se convierta en humano y la persona recupera su ser más íntimo</a:t>
            </a:r>
            <a:r>
              <a:rPr lang="es-ES" dirty="0" smtClean="0"/>
              <a:t>.</a:t>
            </a:r>
          </a:p>
          <a:p>
            <a:r>
              <a:rPr lang="es-ES" dirty="0" smtClean="0"/>
              <a:t>Construir </a:t>
            </a:r>
            <a:r>
              <a:rPr lang="es-ES" dirty="0"/>
              <a:t>y practicar una nueva ética, que permita a la comunidad humana para salir de un mundo mercantil de dos dimensiones, para entrar en un mundo tout court, sólo es posible si los hombres y las mujeres se reconocen a sí mismos como seres humanos y se manifestarán en su diversidad de conciencia destino común de la especie.</a:t>
            </a:r>
            <a:endParaRPr lang="it-IT" dirty="0"/>
          </a:p>
        </p:txBody>
      </p:sp>
    </p:spTree>
    <p:extLst>
      <p:ext uri="{BB962C8B-B14F-4D97-AF65-F5344CB8AC3E}">
        <p14:creationId xmlns:p14="http://schemas.microsoft.com/office/powerpoint/2010/main" xmlns="" val="17914309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es-ES" sz="6000" dirty="0"/>
              <a:t>El cambio de soberanía</a:t>
            </a:r>
            <a:endParaRPr lang="it-IT" sz="6000" dirty="0"/>
          </a:p>
        </p:txBody>
      </p:sp>
      <p:sp>
        <p:nvSpPr>
          <p:cNvPr id="3" name="Segnaposto contenuto 2"/>
          <p:cNvSpPr>
            <a:spLocks noGrp="1"/>
          </p:cNvSpPr>
          <p:nvPr>
            <p:ph idx="1"/>
          </p:nvPr>
        </p:nvSpPr>
        <p:spPr/>
        <p:txBody>
          <a:bodyPr/>
          <a:lstStyle/>
          <a:p>
            <a:r>
              <a:rPr lang="es-ES" dirty="0"/>
              <a:t>ha roto la idea del Estado como titular del monopolio de la violencia y la decisión política y ha debilitado el concepto unitario de la organización del </a:t>
            </a:r>
            <a:r>
              <a:rPr lang="es-ES" dirty="0" smtClean="0"/>
              <a:t>Estado</a:t>
            </a:r>
          </a:p>
          <a:p>
            <a:r>
              <a:rPr lang="es-ES" dirty="0"/>
              <a:t>Para socavar el concepto de soberanía es hoy el pluralismo político y social, así como la formación progresiva de los centros de poder con intereses, ideologías y proyectos que complementan las del </a:t>
            </a:r>
            <a:r>
              <a:rPr lang="es-ES" dirty="0" smtClean="0"/>
              <a:t>Estado</a:t>
            </a:r>
          </a:p>
          <a:p>
            <a:r>
              <a:rPr lang="es-ES" dirty="0"/>
              <a:t>No es la idea de la ley como expresión de la voluntad general, y por lo tanto neutral, que ahora están inscribió en un concepto que intenta hacer coincidir la coexistencia de pluralismo social, el pluralismo de los valores y la intervención reguladora.</a:t>
            </a:r>
            <a:endParaRPr lang="it-IT" dirty="0"/>
          </a:p>
        </p:txBody>
      </p:sp>
    </p:spTree>
    <p:extLst>
      <p:ext uri="{BB962C8B-B14F-4D97-AF65-F5344CB8AC3E}">
        <p14:creationId xmlns:p14="http://schemas.microsoft.com/office/powerpoint/2010/main" xmlns="" val="33990950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es-ES" sz="6000" dirty="0"/>
              <a:t>Dos escenarios posibles</a:t>
            </a:r>
            <a:endParaRPr lang="it-IT" sz="6000" dirty="0"/>
          </a:p>
        </p:txBody>
      </p:sp>
      <p:sp>
        <p:nvSpPr>
          <p:cNvPr id="3" name="Segnaposto contenuto 2"/>
          <p:cNvSpPr>
            <a:spLocks noGrp="1"/>
          </p:cNvSpPr>
          <p:nvPr>
            <p:ph idx="1"/>
          </p:nvPr>
        </p:nvSpPr>
        <p:spPr/>
        <p:txBody>
          <a:bodyPr/>
          <a:lstStyle/>
          <a:p>
            <a:r>
              <a:rPr lang="es-ES" dirty="0"/>
              <a:t>1) por una parte, la imagen de una ley siempre resolución de conflictos en el sentido de que no puede haber una sociedad sin jueces</a:t>
            </a:r>
            <a:r>
              <a:rPr lang="es-ES" dirty="0" smtClean="0"/>
              <a:t>;</a:t>
            </a:r>
          </a:p>
          <a:p>
            <a:r>
              <a:rPr lang="es-ES" dirty="0" smtClean="0"/>
              <a:t>2</a:t>
            </a:r>
            <a:r>
              <a:rPr lang="es-ES" dirty="0"/>
              <a:t>) del </a:t>
            </a:r>
            <a:r>
              <a:rPr lang="es-ES" dirty="0" smtClean="0"/>
              <a:t>otro, </a:t>
            </a:r>
            <a:r>
              <a:rPr lang="es-ES" dirty="0"/>
              <a:t>en los marcos culturales que están cambiando, la superación de la ley y tal vez de la superfluidad del juicio y el juez</a:t>
            </a:r>
            <a:r>
              <a:rPr lang="es-ES" dirty="0" smtClean="0"/>
              <a:t>.</a:t>
            </a:r>
          </a:p>
          <a:p>
            <a:endParaRPr lang="es-ES" dirty="0" smtClean="0"/>
          </a:p>
          <a:p>
            <a:pPr marL="0" indent="0" algn="ctr">
              <a:buNone/>
            </a:pPr>
            <a:r>
              <a:rPr lang="es-ES" dirty="0"/>
              <a:t>En la imagen de fondo dominante que parece cada vez más a ser interiorizada en la conciencia individual: la del mercader, que se mueve en el ritmo frenético de una sociedad compuesta por clientes, dispuestos a vender y vender a precios competitivos.</a:t>
            </a:r>
            <a:r>
              <a:rPr lang="it-IT" dirty="0" smtClean="0"/>
              <a:t> </a:t>
            </a:r>
            <a:endParaRPr lang="it-IT" dirty="0"/>
          </a:p>
        </p:txBody>
      </p:sp>
    </p:spTree>
    <p:extLst>
      <p:ext uri="{BB962C8B-B14F-4D97-AF65-F5344CB8AC3E}">
        <p14:creationId xmlns:p14="http://schemas.microsoft.com/office/powerpoint/2010/main" xmlns="" val="39573335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es-ES" sz="6000" b="1" dirty="0"/>
              <a:t>Estado y mercado</a:t>
            </a:r>
            <a:endParaRPr lang="it-IT" sz="6000" b="1" dirty="0"/>
          </a:p>
        </p:txBody>
      </p:sp>
      <p:sp>
        <p:nvSpPr>
          <p:cNvPr id="3" name="Segnaposto contenuto 2"/>
          <p:cNvSpPr>
            <a:spLocks noGrp="1"/>
          </p:cNvSpPr>
          <p:nvPr>
            <p:ph idx="1"/>
          </p:nvPr>
        </p:nvSpPr>
        <p:spPr/>
        <p:txBody>
          <a:bodyPr/>
          <a:lstStyle/>
          <a:p>
            <a:pPr marL="0" indent="0">
              <a:buNone/>
            </a:pPr>
            <a:endParaRPr lang="es-ES" dirty="0" smtClean="0"/>
          </a:p>
          <a:p>
            <a:pPr marL="0" indent="0">
              <a:buNone/>
            </a:pPr>
            <a:endParaRPr lang="es-ES" dirty="0"/>
          </a:p>
          <a:p>
            <a:pPr marL="0" indent="0">
              <a:buNone/>
            </a:pPr>
            <a:endParaRPr lang="es-ES" dirty="0"/>
          </a:p>
          <a:p>
            <a:pPr marL="0" indent="0">
              <a:buNone/>
            </a:pPr>
            <a:r>
              <a:rPr lang="es-ES" dirty="0" smtClean="0"/>
              <a:t>si </a:t>
            </a:r>
            <a:r>
              <a:rPr lang="es-ES" dirty="0"/>
              <a:t>la </a:t>
            </a:r>
            <a:r>
              <a:rPr lang="es-ES" dirty="0" smtClean="0"/>
              <a:t>alternativa </a:t>
            </a:r>
            <a:r>
              <a:rPr lang="es-ES" dirty="0"/>
              <a:t>al </a:t>
            </a:r>
            <a:r>
              <a:rPr lang="es-ES" b="1" dirty="0"/>
              <a:t>estado</a:t>
            </a:r>
            <a:r>
              <a:rPr lang="es-ES" dirty="0"/>
              <a:t> es el </a:t>
            </a:r>
            <a:r>
              <a:rPr lang="es-ES" b="1" dirty="0"/>
              <a:t>mercado</a:t>
            </a:r>
            <a:r>
              <a:rPr lang="es-ES" dirty="0"/>
              <a:t>, es probable que el nuevo pacto social, que dominaría la ideología del </a:t>
            </a:r>
            <a:r>
              <a:rPr lang="es-ES" b="1" dirty="0"/>
              <a:t>individualismo mercatorio</a:t>
            </a:r>
            <a:r>
              <a:rPr lang="es-ES" dirty="0"/>
              <a:t>, se ve peor que el pacto previo con el riesgo de que los ciudadanos son liberados de las obligaciones del Estado para convertirse en consumidores de bienes en la </a:t>
            </a:r>
            <a:r>
              <a:rPr lang="es-ES" b="1" dirty="0" smtClean="0"/>
              <a:t>Empresa</a:t>
            </a:r>
            <a:r>
              <a:rPr lang="es-ES" dirty="0" smtClean="0"/>
              <a:t> </a:t>
            </a:r>
            <a:r>
              <a:rPr lang="es-ES" dirty="0"/>
              <a:t>que se llama </a:t>
            </a:r>
            <a:r>
              <a:rPr lang="es-ES" b="1" dirty="0" smtClean="0"/>
              <a:t>Sociedad</a:t>
            </a:r>
            <a:r>
              <a:rPr lang="es-ES" dirty="0"/>
              <a:t>.</a:t>
            </a:r>
            <a:endParaRPr lang="it-IT" dirty="0"/>
          </a:p>
        </p:txBody>
      </p:sp>
    </p:spTree>
    <p:extLst>
      <p:ext uri="{BB962C8B-B14F-4D97-AF65-F5344CB8AC3E}">
        <p14:creationId xmlns:p14="http://schemas.microsoft.com/office/powerpoint/2010/main" xmlns="" val="19819623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pPr algn="ctr"/>
            <a:r>
              <a:rPr lang="es-ES" sz="6000" b="1" dirty="0"/>
              <a:t>Culturas híbridas y pensamiento </a:t>
            </a:r>
            <a:r>
              <a:rPr lang="es-ES" sz="6000" b="1" dirty="0" smtClean="0"/>
              <a:t>mestizo</a:t>
            </a:r>
            <a:endParaRPr lang="it-IT" sz="6000" dirty="0"/>
          </a:p>
        </p:txBody>
      </p:sp>
      <p:sp>
        <p:nvSpPr>
          <p:cNvPr id="3" name="Segnaposto contenuto 2"/>
          <p:cNvSpPr>
            <a:spLocks noGrp="1"/>
          </p:cNvSpPr>
          <p:nvPr>
            <p:ph idx="1"/>
          </p:nvPr>
        </p:nvSpPr>
        <p:spPr/>
        <p:txBody>
          <a:bodyPr>
            <a:normAutofit/>
          </a:bodyPr>
          <a:lstStyle/>
          <a:p>
            <a:r>
              <a:rPr lang="es-ES" dirty="0"/>
              <a:t>Culturas híbridas y pensaron mestiza son dos expresiones que podrían resumir, si es posible, el alcance y la naturaleza del enfoque de las ciencias sociales con el pluralismo cultural</a:t>
            </a:r>
            <a:r>
              <a:rPr lang="es-ES" dirty="0" smtClean="0"/>
              <a:t>.</a:t>
            </a:r>
          </a:p>
          <a:p>
            <a:r>
              <a:rPr lang="es-ES" dirty="0" smtClean="0"/>
              <a:t>Culturas </a:t>
            </a:r>
            <a:r>
              <a:rPr lang="es-ES" dirty="0"/>
              <a:t>híbridas son los que se producen en una cada vez más rápido proceso de encuentro entre culturas. </a:t>
            </a:r>
            <a:endParaRPr lang="es-ES" dirty="0" smtClean="0"/>
          </a:p>
          <a:p>
            <a:r>
              <a:rPr lang="es-ES" dirty="0"/>
              <a:t>Culturas híbridas </a:t>
            </a:r>
            <a:r>
              <a:rPr lang="es-ES" dirty="0" smtClean="0"/>
              <a:t>son la </a:t>
            </a:r>
            <a:r>
              <a:rPr lang="es-ES" dirty="0"/>
              <a:t>nueva síntesis, los nuevos perfiles, nuevos pasos que caracterizan al mundo contemporáneo en términos de socio-cultural. Un ejercicio de los individuos y grupos con historias, recuerdos, el conocimiento y las identidades, a menudo basada en experiencias y modelos de referencia muy separados.</a:t>
            </a:r>
          </a:p>
        </p:txBody>
      </p:sp>
    </p:spTree>
    <p:extLst>
      <p:ext uri="{BB962C8B-B14F-4D97-AF65-F5344CB8AC3E}">
        <p14:creationId xmlns:p14="http://schemas.microsoft.com/office/powerpoint/2010/main" xmlns="" val="35947003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pPr algn="ctr"/>
            <a:r>
              <a:rPr lang="es-ES" sz="6000" b="1" dirty="0"/>
              <a:t>Culturas híbridas y pensamiento mestizo</a:t>
            </a:r>
            <a:endParaRPr lang="it-IT" sz="6000" dirty="0"/>
          </a:p>
        </p:txBody>
      </p:sp>
      <p:sp>
        <p:nvSpPr>
          <p:cNvPr id="3" name="Segnaposto contenuto 2"/>
          <p:cNvSpPr>
            <a:spLocks noGrp="1"/>
          </p:cNvSpPr>
          <p:nvPr>
            <p:ph idx="1"/>
          </p:nvPr>
        </p:nvSpPr>
        <p:spPr/>
        <p:txBody>
          <a:bodyPr>
            <a:normAutofit fontScale="92500" lnSpcReduction="20000"/>
          </a:bodyPr>
          <a:lstStyle/>
          <a:p>
            <a:pPr marL="0" indent="0">
              <a:buNone/>
            </a:pPr>
            <a:r>
              <a:rPr lang="es-ES" dirty="0" smtClean="0"/>
              <a:t>    </a:t>
            </a:r>
          </a:p>
          <a:p>
            <a:pPr marL="0" indent="0">
              <a:buNone/>
            </a:pPr>
            <a:endParaRPr lang="es-ES" dirty="0" smtClean="0"/>
          </a:p>
          <a:p>
            <a:pPr marL="0" indent="0">
              <a:buNone/>
            </a:pPr>
            <a:r>
              <a:rPr lang="es-ES" dirty="0"/>
              <a:t>S</a:t>
            </a:r>
            <a:r>
              <a:rPr lang="es-ES" dirty="0" smtClean="0"/>
              <a:t>e </a:t>
            </a:r>
            <a:r>
              <a:rPr lang="es-ES" dirty="0"/>
              <a:t>puede decir de las ciencias sociales, que tratan de las culturas, que expresa un pensamiento mestizo nacido en la frontera entre las diferentes tradiciones culturales: las de quienes lo practican y los que todavía son objeto de este tipo de prácticas.</a:t>
            </a:r>
            <a:br>
              <a:rPr lang="es-ES" dirty="0"/>
            </a:br>
            <a:endParaRPr lang="es-ES" dirty="0" smtClean="0"/>
          </a:p>
          <a:p>
            <a:pPr marL="0" indent="0">
              <a:buNone/>
            </a:pPr>
            <a:r>
              <a:rPr lang="es-ES" dirty="0" smtClean="0"/>
              <a:t>Hay</a:t>
            </a:r>
            <a:r>
              <a:rPr lang="es-ES" dirty="0"/>
              <a:t>, por tanto, ante un fenómeno complejo que ha sido definido como el tráfico entre las culturas y las culturas, entendida como las dinámicas que caracterizan a los fenómenos de hibridación que toman cada vez más lugar en el mundo contemporáneo y que a menudo percepción parcial, contradictorio, a veces triviales, a veces misterioso.</a:t>
            </a:r>
            <a:br>
              <a:rPr lang="es-ES" dirty="0"/>
            </a:br>
            <a:endParaRPr lang="it-IT" dirty="0"/>
          </a:p>
        </p:txBody>
      </p:sp>
    </p:spTree>
    <p:extLst>
      <p:ext uri="{BB962C8B-B14F-4D97-AF65-F5344CB8AC3E}">
        <p14:creationId xmlns:p14="http://schemas.microsoft.com/office/powerpoint/2010/main" xmlns="" val="8788799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es-ES" sz="6000" b="1" dirty="0"/>
              <a:t>Culturas híbridas y pensamiento mestizo</a:t>
            </a:r>
            <a:endParaRPr lang="it-IT" sz="6000" dirty="0"/>
          </a:p>
        </p:txBody>
      </p:sp>
      <p:sp>
        <p:nvSpPr>
          <p:cNvPr id="3" name="Segnaposto contenuto 2"/>
          <p:cNvSpPr>
            <a:spLocks noGrp="1"/>
          </p:cNvSpPr>
          <p:nvPr>
            <p:ph idx="1"/>
          </p:nvPr>
        </p:nvSpPr>
        <p:spPr/>
        <p:txBody>
          <a:bodyPr>
            <a:normAutofit lnSpcReduction="10000"/>
          </a:bodyPr>
          <a:lstStyle/>
          <a:p>
            <a:r>
              <a:rPr lang="es-ES" dirty="0"/>
              <a:t>Así que para entender las realidades culturales hoy en día uno tiene que deshacerse de las formas establecidas de pensamiento. Del mismo modo que sabe cómo dirigir en una ciudad no es muy grande, el verdadero arte es, paradójicamente, en ser capaz de perder. O que el reconocimiento de la presencia diaria de los demás implica una descentralización de los ojos y un cuestionamiento del yo, cuya imagen se refleja en los ojos de lo diferente</a:t>
            </a:r>
            <a:r>
              <a:rPr lang="es-ES" dirty="0" smtClean="0"/>
              <a:t>.</a:t>
            </a:r>
          </a:p>
          <a:p>
            <a:r>
              <a:rPr lang="es-ES" dirty="0" smtClean="0"/>
              <a:t>Implica </a:t>
            </a:r>
            <a:r>
              <a:rPr lang="es-ES" dirty="0"/>
              <a:t>la crisis de nuestra lengua. Significa ser confundido con el doble sentido de: a) se fusionan con otros y b) se pierden. Aprende a escuchar, para abrir su propio idioma, nuestros principios a las consecuencias no deseadas de conversaciones, diálogos, sino también los malentendidos y conceptos erróneos</a:t>
            </a:r>
            <a:endParaRPr lang="it-IT" dirty="0"/>
          </a:p>
        </p:txBody>
      </p:sp>
    </p:spTree>
    <p:extLst>
      <p:ext uri="{BB962C8B-B14F-4D97-AF65-F5344CB8AC3E}">
        <p14:creationId xmlns:p14="http://schemas.microsoft.com/office/powerpoint/2010/main" xmlns="" val="29765765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pPr algn="ctr"/>
            <a:r>
              <a:rPr lang="es-ES" sz="6000" b="1" dirty="0"/>
              <a:t>Culturas híbridas y pensamiento mestizo</a:t>
            </a:r>
            <a:endParaRPr lang="it-IT" sz="6000" dirty="0"/>
          </a:p>
        </p:txBody>
      </p:sp>
      <p:sp>
        <p:nvSpPr>
          <p:cNvPr id="3" name="Segnaposto contenuto 2"/>
          <p:cNvSpPr>
            <a:spLocks noGrp="1"/>
          </p:cNvSpPr>
          <p:nvPr>
            <p:ph idx="1"/>
          </p:nvPr>
        </p:nvSpPr>
        <p:spPr/>
        <p:txBody>
          <a:bodyPr>
            <a:normAutofit fontScale="85000" lnSpcReduction="10000"/>
          </a:bodyPr>
          <a:lstStyle/>
          <a:p>
            <a:r>
              <a:rPr lang="es-ES" dirty="0"/>
              <a:t>Otro de los elementos a los que se refieren las culturas híbridas es pertenecer. Nosotros pertenecemos a la raza humana, la nación italiana o la de Brasil, Colombia, Argentina, a una sola área, un ambiente tan sociales, a una familia, y así sucesivamente y así sucesivamente. Todos pertenecemos a un grupo sanguíneo</a:t>
            </a:r>
            <a:r>
              <a:rPr lang="es-ES" dirty="0" smtClean="0"/>
              <a:t>.</a:t>
            </a:r>
          </a:p>
          <a:p>
            <a:r>
              <a:rPr lang="es-ES" dirty="0" smtClean="0"/>
              <a:t>Algunos </a:t>
            </a:r>
            <a:r>
              <a:rPr lang="es-ES" dirty="0"/>
              <a:t>membresías son locales, espacial, tienen una dimensión de tiempo. Todos pertenecemos a una determinada generación. Hay membresías y débiles según los individuos y contextos, afiliaciones voluntarias e involuntarias, etc</a:t>
            </a:r>
            <a:r>
              <a:rPr lang="es-ES" dirty="0" smtClean="0"/>
              <a:t>.</a:t>
            </a:r>
          </a:p>
          <a:p>
            <a:r>
              <a:rPr lang="es-ES" dirty="0" smtClean="0"/>
              <a:t>Básicamente </a:t>
            </a:r>
            <a:r>
              <a:rPr lang="es-ES" dirty="0"/>
              <a:t>podríamos decir que nuestra identidad social es una intersección de tantos afiliaciones diferentes que en conjunto constituyen algo único, un ser que somos los únicos que poseen. Pero hay una paradoja en el término identidad: que tiene una identidad significa ser único, pero al mismo tiempo, la misma es lo contrario de uno, es la total ausencia de diferencia.</a:t>
            </a:r>
          </a:p>
          <a:p>
            <a:endParaRPr lang="it-IT" dirty="0"/>
          </a:p>
        </p:txBody>
      </p:sp>
    </p:spTree>
    <p:extLst>
      <p:ext uri="{BB962C8B-B14F-4D97-AF65-F5344CB8AC3E}">
        <p14:creationId xmlns:p14="http://schemas.microsoft.com/office/powerpoint/2010/main" xmlns="" val="1028449300"/>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TotalTime>
  <Words>2659</Words>
  <Application>Microsoft Office PowerPoint</Application>
  <PresentationFormat>Personalizzato</PresentationFormat>
  <Paragraphs>85</Paragraphs>
  <Slides>23</Slides>
  <Notes>0</Notes>
  <HiddenSlides>0</HiddenSlides>
  <MMClips>0</MMClips>
  <ScaleCrop>false</ScaleCrop>
  <HeadingPairs>
    <vt:vector size="4" baseType="variant">
      <vt:variant>
        <vt:lpstr>Tema</vt:lpstr>
      </vt:variant>
      <vt:variant>
        <vt:i4>1</vt:i4>
      </vt:variant>
      <vt:variant>
        <vt:lpstr>Titoli diapositive</vt:lpstr>
      </vt:variant>
      <vt:variant>
        <vt:i4>23</vt:i4>
      </vt:variant>
    </vt:vector>
  </HeadingPairs>
  <TitlesOfParts>
    <vt:vector size="24" baseType="lpstr">
      <vt:lpstr>Tema di Office</vt:lpstr>
      <vt:lpstr>Ciudadanía Global. </vt:lpstr>
      <vt:lpstr>INCIPIT</vt:lpstr>
      <vt:lpstr>El cambio de soberanía</vt:lpstr>
      <vt:lpstr>Dos escenarios posibles</vt:lpstr>
      <vt:lpstr>Estado y mercado</vt:lpstr>
      <vt:lpstr>Culturas híbridas y pensamiento mestizo</vt:lpstr>
      <vt:lpstr>Culturas híbridas y pensamiento mestizo</vt:lpstr>
      <vt:lpstr>Culturas híbridas y pensamiento mestizo</vt:lpstr>
      <vt:lpstr>Culturas híbridas y pensamiento mestizo</vt:lpstr>
      <vt:lpstr>Culturas híbridas y pensamiento mestizo</vt:lpstr>
      <vt:lpstr>ciudadanos y extranjeros</vt:lpstr>
      <vt:lpstr>ciudadanos y extranjeros</vt:lpstr>
      <vt:lpstr>Crisis, cambios y políticas de ciudadanía</vt:lpstr>
      <vt:lpstr>Crisis, cambios y políticas de ciudadanía</vt:lpstr>
      <vt:lpstr>Derechos humanos: alimento para el pensamiento.</vt:lpstr>
      <vt:lpstr>Derechos humanos: alimento para el pensamiento.</vt:lpstr>
      <vt:lpstr>Derechos humanos: alimento para el pensamiento.</vt:lpstr>
      <vt:lpstr>Derechos humanos: alimento para el pensamiento.</vt:lpstr>
      <vt:lpstr>Ciudadanos y refugiados? </vt:lpstr>
      <vt:lpstr>¿Qué significa hablar de la ética hoy?</vt:lpstr>
      <vt:lpstr>¿Qué significa hablar de la ética hoy?</vt:lpstr>
      <vt:lpstr>¿Qué significa hablar de la ética hoy?</vt:lpstr>
      <vt:lpstr>¿Qué significa hablar de la ética hoy?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CITTADINANZA GLOBALE</dc:title>
  <dc:creator>Alberto Giasanti</dc:creator>
  <cp:lastModifiedBy>Valeria</cp:lastModifiedBy>
  <cp:revision>20</cp:revision>
  <dcterms:created xsi:type="dcterms:W3CDTF">2015-08-30T14:14:05Z</dcterms:created>
  <dcterms:modified xsi:type="dcterms:W3CDTF">2015-09-08T20:18:52Z</dcterms:modified>
</cp:coreProperties>
</file>