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8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63A6B-DB49-4078-A90B-911BCC30F41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A367183-67ED-49C9-8372-5ACA74B1D409}">
      <dgm:prSet phldrT="[Text]" custT="1"/>
      <dgm:spPr>
        <a:solidFill>
          <a:srgbClr val="C00000"/>
        </a:solidFill>
      </dgm:spPr>
      <dgm:t>
        <a:bodyPr/>
        <a:lstStyle/>
        <a:p>
          <a:r>
            <a:rPr lang="es-AR" sz="2400" dirty="0" smtClean="0"/>
            <a:t>DDHH</a:t>
          </a:r>
        </a:p>
        <a:p>
          <a:r>
            <a:rPr lang="es-AR" sz="2400" dirty="0" smtClean="0"/>
            <a:t>Sustentabilidad</a:t>
          </a:r>
        </a:p>
        <a:p>
          <a:r>
            <a:rPr lang="es-AR" sz="2400" dirty="0" smtClean="0"/>
            <a:t>Equidad</a:t>
          </a:r>
        </a:p>
        <a:p>
          <a:endParaRPr lang="es-AR" sz="2000" dirty="0"/>
        </a:p>
      </dgm:t>
    </dgm:pt>
    <dgm:pt modelId="{88799CCE-7432-41AC-B7D6-4E9DF112B120}" type="parTrans" cxnId="{F6461878-70EE-43D3-85A2-EFD526A8BD21}">
      <dgm:prSet/>
      <dgm:spPr/>
      <dgm:t>
        <a:bodyPr/>
        <a:lstStyle/>
        <a:p>
          <a:endParaRPr lang="es-AR"/>
        </a:p>
      </dgm:t>
    </dgm:pt>
    <dgm:pt modelId="{CE345701-76FE-42EF-A8C2-330B67A83040}" type="sibTrans" cxnId="{F6461878-70EE-43D3-85A2-EFD526A8BD21}">
      <dgm:prSet/>
      <dgm:spPr/>
      <dgm:t>
        <a:bodyPr/>
        <a:lstStyle/>
        <a:p>
          <a:endParaRPr lang="es-AR"/>
        </a:p>
      </dgm:t>
    </dgm:pt>
    <dgm:pt modelId="{CD115594-AEB5-4532-A97C-04B59EF5C06B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AR" sz="1800" dirty="0" smtClean="0"/>
            <a:t>Ambiente sustentable</a:t>
          </a:r>
          <a:endParaRPr lang="es-AR" sz="1800" dirty="0"/>
        </a:p>
      </dgm:t>
    </dgm:pt>
    <dgm:pt modelId="{87D181D4-6F59-45AB-BE11-F985B8EE72BB}" type="parTrans" cxnId="{ABC45B64-A096-4895-B6AA-0B0ABC3261A5}">
      <dgm:prSet/>
      <dgm:spPr/>
      <dgm:t>
        <a:bodyPr/>
        <a:lstStyle/>
        <a:p>
          <a:endParaRPr lang="es-AR"/>
        </a:p>
      </dgm:t>
    </dgm:pt>
    <dgm:pt modelId="{60F40BB4-FA5C-479A-8963-8B9A7B0D03AF}" type="sibTrans" cxnId="{ABC45B64-A096-4895-B6AA-0B0ABC3261A5}">
      <dgm:prSet/>
      <dgm:spPr/>
      <dgm:t>
        <a:bodyPr/>
        <a:lstStyle/>
        <a:p>
          <a:endParaRPr lang="es-AR"/>
        </a:p>
      </dgm:t>
    </dgm:pt>
    <dgm:pt modelId="{4D300609-E015-4449-A0D2-4BB84F0B24AD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AR" dirty="0" smtClean="0"/>
            <a:t>Paz y seguridad</a:t>
          </a:r>
          <a:endParaRPr lang="es-AR" dirty="0"/>
        </a:p>
      </dgm:t>
    </dgm:pt>
    <dgm:pt modelId="{EC72E3BE-4AA1-45AF-9374-BF97FE3AD629}" type="parTrans" cxnId="{61F1AB6D-4D71-4694-8A12-B283BC822A52}">
      <dgm:prSet/>
      <dgm:spPr/>
      <dgm:t>
        <a:bodyPr/>
        <a:lstStyle/>
        <a:p>
          <a:endParaRPr lang="es-AR"/>
        </a:p>
      </dgm:t>
    </dgm:pt>
    <dgm:pt modelId="{07EF2779-AB1A-4C95-BA51-40F0C393B94D}" type="sibTrans" cxnId="{61F1AB6D-4D71-4694-8A12-B283BC822A52}">
      <dgm:prSet/>
      <dgm:spPr/>
      <dgm:t>
        <a:bodyPr/>
        <a:lstStyle/>
        <a:p>
          <a:endParaRPr lang="es-AR"/>
        </a:p>
      </dgm:t>
    </dgm:pt>
    <dgm:pt modelId="{10B9C690-A8CF-4DB4-9000-895968656AB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AR" dirty="0" smtClean="0"/>
            <a:t>Desarrollo social inclusivo</a:t>
          </a:r>
          <a:endParaRPr lang="es-AR" dirty="0"/>
        </a:p>
      </dgm:t>
    </dgm:pt>
    <dgm:pt modelId="{4F736C5F-1439-4D82-B8E8-7E928E9FB806}" type="parTrans" cxnId="{8B6D5B66-708D-49A8-A4DC-061830F67629}">
      <dgm:prSet/>
      <dgm:spPr/>
      <dgm:t>
        <a:bodyPr/>
        <a:lstStyle/>
        <a:p>
          <a:endParaRPr lang="es-AR"/>
        </a:p>
      </dgm:t>
    </dgm:pt>
    <dgm:pt modelId="{1253F717-9F1C-42CD-BD5A-22D6843EB65D}" type="sibTrans" cxnId="{8B6D5B66-708D-49A8-A4DC-061830F67629}">
      <dgm:prSet/>
      <dgm:spPr/>
      <dgm:t>
        <a:bodyPr/>
        <a:lstStyle/>
        <a:p>
          <a:endParaRPr lang="es-AR"/>
        </a:p>
      </dgm:t>
    </dgm:pt>
    <dgm:pt modelId="{65F2F565-C218-4B5B-A2CA-72A748D17021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AR" dirty="0" smtClean="0"/>
            <a:t>Desarrollo económico inclusivo</a:t>
          </a:r>
          <a:endParaRPr lang="es-AR" dirty="0"/>
        </a:p>
      </dgm:t>
    </dgm:pt>
    <dgm:pt modelId="{EC909905-95CA-4C76-A9E3-10285688C6F3}" type="parTrans" cxnId="{577BEF87-5BCB-4395-9168-6F5D6EADA26F}">
      <dgm:prSet/>
      <dgm:spPr/>
      <dgm:t>
        <a:bodyPr/>
        <a:lstStyle/>
        <a:p>
          <a:endParaRPr lang="es-AR"/>
        </a:p>
      </dgm:t>
    </dgm:pt>
    <dgm:pt modelId="{E13ACDC8-B3D5-4F8D-9AD3-13984A553CE8}" type="sibTrans" cxnId="{577BEF87-5BCB-4395-9168-6F5D6EADA26F}">
      <dgm:prSet/>
      <dgm:spPr/>
      <dgm:t>
        <a:bodyPr/>
        <a:lstStyle/>
        <a:p>
          <a:endParaRPr lang="es-AR"/>
        </a:p>
      </dgm:t>
    </dgm:pt>
    <dgm:pt modelId="{CD21641A-EA3A-450C-96DA-C4E054B0A7AA}" type="pres">
      <dgm:prSet presAssocID="{5F263A6B-DB49-4078-A90B-911BCC30F41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48FF55D-C76F-4AE9-B866-D5C1588DB3E4}" type="pres">
      <dgm:prSet presAssocID="{CA367183-67ED-49C9-8372-5ACA74B1D409}" presName="centerShape" presStyleLbl="node0" presStyleIdx="0" presStyleCnt="1" custScaleX="136367"/>
      <dgm:spPr/>
      <dgm:t>
        <a:bodyPr/>
        <a:lstStyle/>
        <a:p>
          <a:endParaRPr lang="es-AR"/>
        </a:p>
      </dgm:t>
    </dgm:pt>
    <dgm:pt modelId="{C0F628F6-077E-40ED-A4FF-3476EE28C963}" type="pres">
      <dgm:prSet presAssocID="{CD115594-AEB5-4532-A97C-04B59EF5C06B}" presName="node" presStyleLbl="node1" presStyleIdx="0" presStyleCnt="4" custScaleX="11858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481C156-9488-4735-9A31-C62EAE62C168}" type="pres">
      <dgm:prSet presAssocID="{CD115594-AEB5-4532-A97C-04B59EF5C06B}" presName="dummy" presStyleCnt="0"/>
      <dgm:spPr/>
    </dgm:pt>
    <dgm:pt modelId="{5F121416-3497-4996-9280-2B74E496C246}" type="pres">
      <dgm:prSet presAssocID="{60F40BB4-FA5C-479A-8963-8B9A7B0D03AF}" presName="sibTrans" presStyleLbl="sibTrans2D1" presStyleIdx="0" presStyleCnt="4"/>
      <dgm:spPr/>
      <dgm:t>
        <a:bodyPr/>
        <a:lstStyle/>
        <a:p>
          <a:endParaRPr lang="es-AR"/>
        </a:p>
      </dgm:t>
    </dgm:pt>
    <dgm:pt modelId="{962890D7-8A4E-429E-8E0F-AF4441F283D6}" type="pres">
      <dgm:prSet presAssocID="{4D300609-E015-4449-A0D2-4BB84F0B24AD}" presName="node" presStyleLbl="node1" presStyleIdx="1" presStyleCnt="4" custRadScaleRad="99999" custRadScaleInc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C9DA62C-53EC-442B-A463-C9D17818C1CB}" type="pres">
      <dgm:prSet presAssocID="{4D300609-E015-4449-A0D2-4BB84F0B24AD}" presName="dummy" presStyleCnt="0"/>
      <dgm:spPr/>
    </dgm:pt>
    <dgm:pt modelId="{2F425AE5-262A-451F-8BC6-ECE2A4EB62A7}" type="pres">
      <dgm:prSet presAssocID="{07EF2779-AB1A-4C95-BA51-40F0C393B94D}" presName="sibTrans" presStyleLbl="sibTrans2D1" presStyleIdx="1" presStyleCnt="4"/>
      <dgm:spPr/>
      <dgm:t>
        <a:bodyPr/>
        <a:lstStyle/>
        <a:p>
          <a:endParaRPr lang="es-AR"/>
        </a:p>
      </dgm:t>
    </dgm:pt>
    <dgm:pt modelId="{C01FD6E0-8E1B-4982-9C67-C9438977B421}" type="pres">
      <dgm:prSet presAssocID="{10B9C690-A8CF-4DB4-9000-895968656A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9320692-EE18-4045-9627-ED46C5CB9986}" type="pres">
      <dgm:prSet presAssocID="{10B9C690-A8CF-4DB4-9000-895968656ABF}" presName="dummy" presStyleCnt="0"/>
      <dgm:spPr/>
    </dgm:pt>
    <dgm:pt modelId="{055D622F-9F9C-4627-A6CD-BA0D79D45668}" type="pres">
      <dgm:prSet presAssocID="{1253F717-9F1C-42CD-BD5A-22D6843EB65D}" presName="sibTrans" presStyleLbl="sibTrans2D1" presStyleIdx="2" presStyleCnt="4"/>
      <dgm:spPr/>
      <dgm:t>
        <a:bodyPr/>
        <a:lstStyle/>
        <a:p>
          <a:endParaRPr lang="es-AR"/>
        </a:p>
      </dgm:t>
    </dgm:pt>
    <dgm:pt modelId="{41C1AE55-941A-473C-AA27-BEB9D95361AB}" type="pres">
      <dgm:prSet presAssocID="{65F2F565-C218-4B5B-A2CA-72A748D170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B8ABE44-8169-4316-98A7-F06DD3699031}" type="pres">
      <dgm:prSet presAssocID="{65F2F565-C218-4B5B-A2CA-72A748D17021}" presName="dummy" presStyleCnt="0"/>
      <dgm:spPr/>
    </dgm:pt>
    <dgm:pt modelId="{3F1EF7D4-DED3-48D4-8E46-F487605191BF}" type="pres">
      <dgm:prSet presAssocID="{E13ACDC8-B3D5-4F8D-9AD3-13984A553CE8}" presName="sibTrans" presStyleLbl="sibTrans2D1" presStyleIdx="3" presStyleCnt="4"/>
      <dgm:spPr/>
      <dgm:t>
        <a:bodyPr/>
        <a:lstStyle/>
        <a:p>
          <a:endParaRPr lang="es-AR"/>
        </a:p>
      </dgm:t>
    </dgm:pt>
  </dgm:ptLst>
  <dgm:cxnLst>
    <dgm:cxn modelId="{989B38CB-2D2F-4139-839E-204C8338DB97}" type="presOf" srcId="{1253F717-9F1C-42CD-BD5A-22D6843EB65D}" destId="{055D622F-9F9C-4627-A6CD-BA0D79D45668}" srcOrd="0" destOrd="0" presId="urn:microsoft.com/office/officeart/2005/8/layout/radial6"/>
    <dgm:cxn modelId="{577BEF87-5BCB-4395-9168-6F5D6EADA26F}" srcId="{CA367183-67ED-49C9-8372-5ACA74B1D409}" destId="{65F2F565-C218-4B5B-A2CA-72A748D17021}" srcOrd="3" destOrd="0" parTransId="{EC909905-95CA-4C76-A9E3-10285688C6F3}" sibTransId="{E13ACDC8-B3D5-4F8D-9AD3-13984A553CE8}"/>
    <dgm:cxn modelId="{CBB0A73F-7C89-4252-B834-30336CCB42E2}" type="presOf" srcId="{65F2F565-C218-4B5B-A2CA-72A748D17021}" destId="{41C1AE55-941A-473C-AA27-BEB9D95361AB}" srcOrd="0" destOrd="0" presId="urn:microsoft.com/office/officeart/2005/8/layout/radial6"/>
    <dgm:cxn modelId="{53CB68A0-6DDF-4056-A7B5-8A6B4D0230CA}" type="presOf" srcId="{5F263A6B-DB49-4078-A90B-911BCC30F416}" destId="{CD21641A-EA3A-450C-96DA-C4E054B0A7AA}" srcOrd="0" destOrd="0" presId="urn:microsoft.com/office/officeart/2005/8/layout/radial6"/>
    <dgm:cxn modelId="{69092E32-A22D-47D9-933D-0D9CAF5E48FF}" type="presOf" srcId="{E13ACDC8-B3D5-4F8D-9AD3-13984A553CE8}" destId="{3F1EF7D4-DED3-48D4-8E46-F487605191BF}" srcOrd="0" destOrd="0" presId="urn:microsoft.com/office/officeart/2005/8/layout/radial6"/>
    <dgm:cxn modelId="{1A7F6937-E2C1-4B5A-87A9-0740BD9F7E2E}" type="presOf" srcId="{10B9C690-A8CF-4DB4-9000-895968656ABF}" destId="{C01FD6E0-8E1B-4982-9C67-C9438977B421}" srcOrd="0" destOrd="0" presId="urn:microsoft.com/office/officeart/2005/8/layout/radial6"/>
    <dgm:cxn modelId="{09C0E6FE-E13C-4DC7-AE6C-106E6D0AE8DA}" type="presOf" srcId="{CD115594-AEB5-4532-A97C-04B59EF5C06B}" destId="{C0F628F6-077E-40ED-A4FF-3476EE28C963}" srcOrd="0" destOrd="0" presId="urn:microsoft.com/office/officeart/2005/8/layout/radial6"/>
    <dgm:cxn modelId="{F6461878-70EE-43D3-85A2-EFD526A8BD21}" srcId="{5F263A6B-DB49-4078-A90B-911BCC30F416}" destId="{CA367183-67ED-49C9-8372-5ACA74B1D409}" srcOrd="0" destOrd="0" parTransId="{88799CCE-7432-41AC-B7D6-4E9DF112B120}" sibTransId="{CE345701-76FE-42EF-A8C2-330B67A83040}"/>
    <dgm:cxn modelId="{8B6D5B66-708D-49A8-A4DC-061830F67629}" srcId="{CA367183-67ED-49C9-8372-5ACA74B1D409}" destId="{10B9C690-A8CF-4DB4-9000-895968656ABF}" srcOrd="2" destOrd="0" parTransId="{4F736C5F-1439-4D82-B8E8-7E928E9FB806}" sibTransId="{1253F717-9F1C-42CD-BD5A-22D6843EB65D}"/>
    <dgm:cxn modelId="{3D4BC42B-2E3C-42F3-B05D-C033CBAFCA1F}" type="presOf" srcId="{CA367183-67ED-49C9-8372-5ACA74B1D409}" destId="{A48FF55D-C76F-4AE9-B866-D5C1588DB3E4}" srcOrd="0" destOrd="0" presId="urn:microsoft.com/office/officeart/2005/8/layout/radial6"/>
    <dgm:cxn modelId="{ABC45B64-A096-4895-B6AA-0B0ABC3261A5}" srcId="{CA367183-67ED-49C9-8372-5ACA74B1D409}" destId="{CD115594-AEB5-4532-A97C-04B59EF5C06B}" srcOrd="0" destOrd="0" parTransId="{87D181D4-6F59-45AB-BE11-F985B8EE72BB}" sibTransId="{60F40BB4-FA5C-479A-8963-8B9A7B0D03AF}"/>
    <dgm:cxn modelId="{C2BDF443-0DE8-4383-8824-D138F57B678F}" type="presOf" srcId="{4D300609-E015-4449-A0D2-4BB84F0B24AD}" destId="{962890D7-8A4E-429E-8E0F-AF4441F283D6}" srcOrd="0" destOrd="0" presId="urn:microsoft.com/office/officeart/2005/8/layout/radial6"/>
    <dgm:cxn modelId="{55521E8E-5A31-40E5-AF6A-51E0948737AC}" type="presOf" srcId="{60F40BB4-FA5C-479A-8963-8B9A7B0D03AF}" destId="{5F121416-3497-4996-9280-2B74E496C246}" srcOrd="0" destOrd="0" presId="urn:microsoft.com/office/officeart/2005/8/layout/radial6"/>
    <dgm:cxn modelId="{6BF2CBA2-2031-47BE-8C6A-4B96B6DC9569}" type="presOf" srcId="{07EF2779-AB1A-4C95-BA51-40F0C393B94D}" destId="{2F425AE5-262A-451F-8BC6-ECE2A4EB62A7}" srcOrd="0" destOrd="0" presId="urn:microsoft.com/office/officeart/2005/8/layout/radial6"/>
    <dgm:cxn modelId="{61F1AB6D-4D71-4694-8A12-B283BC822A52}" srcId="{CA367183-67ED-49C9-8372-5ACA74B1D409}" destId="{4D300609-E015-4449-A0D2-4BB84F0B24AD}" srcOrd="1" destOrd="0" parTransId="{EC72E3BE-4AA1-45AF-9374-BF97FE3AD629}" sibTransId="{07EF2779-AB1A-4C95-BA51-40F0C393B94D}"/>
    <dgm:cxn modelId="{475F8A46-D60F-4FAD-8C04-D937649C3BBB}" type="presParOf" srcId="{CD21641A-EA3A-450C-96DA-C4E054B0A7AA}" destId="{A48FF55D-C76F-4AE9-B866-D5C1588DB3E4}" srcOrd="0" destOrd="0" presId="urn:microsoft.com/office/officeart/2005/8/layout/radial6"/>
    <dgm:cxn modelId="{D4EA7080-0834-4EC8-BADF-D2EA1972A492}" type="presParOf" srcId="{CD21641A-EA3A-450C-96DA-C4E054B0A7AA}" destId="{C0F628F6-077E-40ED-A4FF-3476EE28C963}" srcOrd="1" destOrd="0" presId="urn:microsoft.com/office/officeart/2005/8/layout/radial6"/>
    <dgm:cxn modelId="{973F0D2A-04DE-4506-A8FF-3D2C957B0E87}" type="presParOf" srcId="{CD21641A-EA3A-450C-96DA-C4E054B0A7AA}" destId="{1481C156-9488-4735-9A31-C62EAE62C168}" srcOrd="2" destOrd="0" presId="urn:microsoft.com/office/officeart/2005/8/layout/radial6"/>
    <dgm:cxn modelId="{2058C0F7-C0B8-43BC-BF93-9AE5538A768E}" type="presParOf" srcId="{CD21641A-EA3A-450C-96DA-C4E054B0A7AA}" destId="{5F121416-3497-4996-9280-2B74E496C246}" srcOrd="3" destOrd="0" presId="urn:microsoft.com/office/officeart/2005/8/layout/radial6"/>
    <dgm:cxn modelId="{A05389BA-902F-4372-8C74-A113E8848A25}" type="presParOf" srcId="{CD21641A-EA3A-450C-96DA-C4E054B0A7AA}" destId="{962890D7-8A4E-429E-8E0F-AF4441F283D6}" srcOrd="4" destOrd="0" presId="urn:microsoft.com/office/officeart/2005/8/layout/radial6"/>
    <dgm:cxn modelId="{70374145-A5C8-4FC6-8C2C-244AE11D8EAC}" type="presParOf" srcId="{CD21641A-EA3A-450C-96DA-C4E054B0A7AA}" destId="{5C9DA62C-53EC-442B-A463-C9D17818C1CB}" srcOrd="5" destOrd="0" presId="urn:microsoft.com/office/officeart/2005/8/layout/radial6"/>
    <dgm:cxn modelId="{56B5DB3A-0490-4E47-BEFB-233D51DE4348}" type="presParOf" srcId="{CD21641A-EA3A-450C-96DA-C4E054B0A7AA}" destId="{2F425AE5-262A-451F-8BC6-ECE2A4EB62A7}" srcOrd="6" destOrd="0" presId="urn:microsoft.com/office/officeart/2005/8/layout/radial6"/>
    <dgm:cxn modelId="{56ACFF9D-58B7-433A-84AB-D9B30F44F938}" type="presParOf" srcId="{CD21641A-EA3A-450C-96DA-C4E054B0A7AA}" destId="{C01FD6E0-8E1B-4982-9C67-C9438977B421}" srcOrd="7" destOrd="0" presId="urn:microsoft.com/office/officeart/2005/8/layout/radial6"/>
    <dgm:cxn modelId="{B879A95A-A82F-46C5-A037-92E5E5D7037E}" type="presParOf" srcId="{CD21641A-EA3A-450C-96DA-C4E054B0A7AA}" destId="{19320692-EE18-4045-9627-ED46C5CB9986}" srcOrd="8" destOrd="0" presId="urn:microsoft.com/office/officeart/2005/8/layout/radial6"/>
    <dgm:cxn modelId="{C0CBCC1D-4EB5-419C-A1C8-2A842E3F6643}" type="presParOf" srcId="{CD21641A-EA3A-450C-96DA-C4E054B0A7AA}" destId="{055D622F-9F9C-4627-A6CD-BA0D79D45668}" srcOrd="9" destOrd="0" presId="urn:microsoft.com/office/officeart/2005/8/layout/radial6"/>
    <dgm:cxn modelId="{0E226920-B996-44F5-BD50-4DA2E016BAC0}" type="presParOf" srcId="{CD21641A-EA3A-450C-96DA-C4E054B0A7AA}" destId="{41C1AE55-941A-473C-AA27-BEB9D95361AB}" srcOrd="10" destOrd="0" presId="urn:microsoft.com/office/officeart/2005/8/layout/radial6"/>
    <dgm:cxn modelId="{A0914862-33B5-4F2E-BD89-4E4CFABBDF42}" type="presParOf" srcId="{CD21641A-EA3A-450C-96DA-C4E054B0A7AA}" destId="{CB8ABE44-8169-4316-98A7-F06DD3699031}" srcOrd="11" destOrd="0" presId="urn:microsoft.com/office/officeart/2005/8/layout/radial6"/>
    <dgm:cxn modelId="{0C020B06-8B20-4FD0-94B2-5660111698FD}" type="presParOf" srcId="{CD21641A-EA3A-450C-96DA-C4E054B0A7AA}" destId="{3F1EF7D4-DED3-48D4-8E46-F487605191B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CAFD1-5A52-4293-8C37-2ABA3098008D}" type="datetimeFigureOut">
              <a:rPr lang="es-AR" smtClean="0"/>
              <a:pPr/>
              <a:t>04/09/2015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AFB66-7BCD-4549-B9CD-F6067935DC03}" type="slidenum">
              <a:rPr lang="es-AR" smtClean="0"/>
              <a:pPr/>
              <a:t>‹N›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61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31DDA-C2F1-4E5C-B2C0-D5C9D275B41D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D9CBFF0-79F8-4829-A3D1-6B7B650C2A0B}" type="slidenum">
              <a:rPr lang="en-US" sz="1200">
                <a:latin typeface="Arial" pitchFamily="34" charset="0"/>
                <a:ea typeface="ヒラギノ角ゴ Pro W3" pitchFamily="64" charset="-128"/>
              </a:rPr>
              <a:pPr algn="r" eaLnBrk="0" hangingPunct="0"/>
              <a:t>13</a:t>
            </a:fld>
            <a:endParaRPr lang="en-US" sz="1200">
              <a:latin typeface="Arial" pitchFamily="34" charset="0"/>
              <a:ea typeface="ヒラギノ角ゴ Pro W3" pitchFamily="64" charset="-128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0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9CA18F-7552-4E25-9183-BAE107555629}" type="datetimeFigureOut">
              <a:rPr lang="es-AR" smtClean="0"/>
              <a:pPr/>
              <a:t>04/09/2015</a:t>
            </a:fld>
            <a:endParaRPr lang="es-A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59AC85-F734-4D93-B1AF-4217F0602A73}" type="slidenum">
              <a:rPr lang="es-AR" smtClean="0"/>
              <a:pPr/>
              <a:t>‹N›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CA18F-7552-4E25-9183-BAE107555629}" type="datetimeFigureOut">
              <a:rPr lang="es-AR" smtClean="0"/>
              <a:pPr/>
              <a:t>04/09/2015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C85-F734-4D93-B1AF-4217F0602A73}" type="slidenum">
              <a:rPr lang="es-AR" smtClean="0"/>
              <a:pPr/>
              <a:t>‹N›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CA18F-7552-4E25-9183-BAE107555629}" type="datetimeFigureOut">
              <a:rPr lang="es-AR" smtClean="0"/>
              <a:pPr/>
              <a:t>04/09/2015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C85-F734-4D93-B1AF-4217F0602A73}" type="slidenum">
              <a:rPr lang="es-AR" smtClean="0"/>
              <a:pPr/>
              <a:t>‹N›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CA18F-7552-4E25-9183-BAE107555629}" type="datetimeFigureOut">
              <a:rPr lang="es-AR" smtClean="0"/>
              <a:pPr/>
              <a:t>04/09/2015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C85-F734-4D93-B1AF-4217F0602A73}" type="slidenum">
              <a:rPr lang="es-AR" smtClean="0"/>
              <a:pPr/>
              <a:t>‹N›</a:t>
            </a:fld>
            <a:endParaRPr lang="es-A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CA18F-7552-4E25-9183-BAE107555629}" type="datetimeFigureOut">
              <a:rPr lang="es-AR" smtClean="0"/>
              <a:pPr/>
              <a:t>04/09/2015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C85-F734-4D93-B1AF-4217F0602A73}" type="slidenum">
              <a:rPr lang="es-AR" smtClean="0"/>
              <a:pPr/>
              <a:t>‹N›</a:t>
            </a:fld>
            <a:endParaRPr lang="es-A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CA18F-7552-4E25-9183-BAE107555629}" type="datetimeFigureOut">
              <a:rPr lang="es-AR" smtClean="0"/>
              <a:pPr/>
              <a:t>04/09/2015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C85-F734-4D93-B1AF-4217F0602A73}" type="slidenum">
              <a:rPr lang="es-AR" smtClean="0"/>
              <a:pPr/>
              <a:t>‹N›</a:t>
            </a:fld>
            <a:endParaRPr lang="es-A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CA18F-7552-4E25-9183-BAE107555629}" type="datetimeFigureOut">
              <a:rPr lang="es-AR" smtClean="0"/>
              <a:pPr/>
              <a:t>04/09/2015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C85-F734-4D93-B1AF-4217F0602A73}" type="slidenum">
              <a:rPr lang="es-AR" smtClean="0"/>
              <a:pPr/>
              <a:t>‹N›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CA18F-7552-4E25-9183-BAE107555629}" type="datetimeFigureOut">
              <a:rPr lang="es-AR" smtClean="0"/>
              <a:pPr/>
              <a:t>04/09/2015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C85-F734-4D93-B1AF-4217F0602A73}" type="slidenum">
              <a:rPr lang="es-AR" smtClean="0"/>
              <a:pPr/>
              <a:t>‹N›</a:t>
            </a:fld>
            <a:endParaRPr lang="es-A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CA18F-7552-4E25-9183-BAE107555629}" type="datetimeFigureOut">
              <a:rPr lang="es-AR" smtClean="0"/>
              <a:pPr/>
              <a:t>04/09/2015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C85-F734-4D93-B1AF-4217F0602A73}" type="slidenum">
              <a:rPr lang="es-AR" smtClean="0"/>
              <a:pPr/>
              <a:t>‹N›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9CA18F-7552-4E25-9183-BAE107555629}" type="datetimeFigureOut">
              <a:rPr lang="es-AR" smtClean="0"/>
              <a:pPr/>
              <a:t>04/09/2015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C85-F734-4D93-B1AF-4217F0602A73}" type="slidenum">
              <a:rPr lang="es-AR" smtClean="0"/>
              <a:pPr/>
              <a:t>‹N›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9CA18F-7552-4E25-9183-BAE107555629}" type="datetimeFigureOut">
              <a:rPr lang="es-AR" smtClean="0"/>
              <a:pPr/>
              <a:t>04/09/2015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59AC85-F734-4D93-B1AF-4217F0602A73}" type="slidenum">
              <a:rPr lang="es-AR" smtClean="0"/>
              <a:pPr/>
              <a:t>‹N›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9CA18F-7552-4E25-9183-BAE107555629}" type="datetimeFigureOut">
              <a:rPr lang="es-AR" smtClean="0"/>
              <a:pPr/>
              <a:t>04/09/2015</a:t>
            </a:fld>
            <a:endParaRPr lang="es-A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59AC85-F734-4D93-B1AF-4217F0602A73}" type="slidenum">
              <a:rPr lang="es-AR" smtClean="0"/>
              <a:pPr/>
              <a:t>‹N›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jpe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welcomeargentina.com/bicentenario/imagenes/bicentenario-29-9710.html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Humanitarismo y Cooperación Internacional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 smtClean="0"/>
              <a:t>KIP, </a:t>
            </a:r>
            <a:r>
              <a:rPr lang="es-AR" dirty="0" err="1" smtClean="0"/>
              <a:t>Universita</a:t>
            </a:r>
            <a:r>
              <a:rPr lang="es-AR" dirty="0" smtClean="0"/>
              <a:t> Milano </a:t>
            </a:r>
            <a:r>
              <a:rPr lang="es-AR" dirty="0" err="1" smtClean="0"/>
              <a:t>Bicocca</a:t>
            </a:r>
            <a:r>
              <a:rPr lang="es-AR" dirty="0" smtClean="0"/>
              <a:t> </a:t>
            </a:r>
            <a:r>
              <a:rPr lang="es-AR" dirty="0" err="1" smtClean="0"/>
              <a:t>Summer</a:t>
            </a:r>
            <a:r>
              <a:rPr lang="es-AR" dirty="0" smtClean="0"/>
              <a:t> </a:t>
            </a:r>
            <a:r>
              <a:rPr lang="es-AR" dirty="0" err="1" smtClean="0"/>
              <a:t>School</a:t>
            </a:r>
            <a:endParaRPr lang="es-AR" dirty="0" smtClean="0"/>
          </a:p>
          <a:p>
            <a:r>
              <a:rPr lang="es-AR" sz="2600" dirty="0" smtClean="0"/>
              <a:t>Hugo </a:t>
            </a:r>
            <a:r>
              <a:rPr lang="es-AR" sz="2600" dirty="0" err="1" smtClean="0"/>
              <a:t>Mercer</a:t>
            </a:r>
            <a:endParaRPr lang="es-AR" sz="2600" dirty="0" smtClean="0"/>
          </a:p>
          <a:p>
            <a:r>
              <a:rPr lang="es-AR" sz="2600" dirty="0" smtClean="0"/>
              <a:t>UNAJ, Argentina</a:t>
            </a:r>
            <a:endParaRPr lang="es-AR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Autofit/>
          </a:bodyPr>
          <a:lstStyle/>
          <a:p>
            <a:r>
              <a:rPr lang="es-AR" sz="1800" i="1" dirty="0" smtClean="0"/>
              <a:t>International </a:t>
            </a:r>
            <a:r>
              <a:rPr lang="es-AR" sz="1800" i="1" dirty="0" err="1" smtClean="0"/>
              <a:t>Organization</a:t>
            </a:r>
            <a:r>
              <a:rPr lang="es-AR" sz="1800" i="1" dirty="0" smtClean="0"/>
              <a:t> </a:t>
            </a:r>
            <a:r>
              <a:rPr lang="es-AR" sz="1800" i="1" dirty="0" err="1" smtClean="0"/>
              <a:t>for</a:t>
            </a:r>
            <a:r>
              <a:rPr lang="es-AR" sz="1800" i="1" dirty="0" smtClean="0"/>
              <a:t> </a:t>
            </a:r>
            <a:r>
              <a:rPr lang="es-AR" sz="1800" i="1" dirty="0" err="1" smtClean="0"/>
              <a:t>Migration</a:t>
            </a:r>
            <a:r>
              <a:rPr lang="es-AR" sz="1800" i="1" dirty="0" smtClean="0"/>
              <a:t> (IOM) </a:t>
            </a:r>
          </a:p>
          <a:p>
            <a:r>
              <a:rPr lang="es-AR" sz="1800" i="1" dirty="0" smtClean="0"/>
              <a:t>International </a:t>
            </a:r>
            <a:r>
              <a:rPr lang="es-AR" sz="1800" i="1" dirty="0" err="1" smtClean="0"/>
              <a:t>Telecommunication</a:t>
            </a:r>
            <a:r>
              <a:rPr lang="es-AR" sz="1800" i="1" dirty="0" smtClean="0"/>
              <a:t> </a:t>
            </a:r>
            <a:r>
              <a:rPr lang="es-AR" sz="1800" i="1" dirty="0" err="1" smtClean="0"/>
              <a:t>Union</a:t>
            </a:r>
            <a:r>
              <a:rPr lang="es-AR" sz="1800" i="1" dirty="0" smtClean="0"/>
              <a:t> (ITU) </a:t>
            </a:r>
          </a:p>
          <a:p>
            <a:r>
              <a:rPr lang="es-AR" sz="1800" i="1" dirty="0" err="1" smtClean="0"/>
              <a:t>Joint</a:t>
            </a:r>
            <a:r>
              <a:rPr lang="es-AR" sz="1800" i="1" dirty="0" smtClean="0"/>
              <a:t> </a:t>
            </a:r>
            <a:r>
              <a:rPr lang="es-AR" sz="1800" i="1" dirty="0" err="1" smtClean="0"/>
              <a:t>United</a:t>
            </a:r>
            <a:r>
              <a:rPr lang="es-AR" sz="1800" i="1" dirty="0" smtClean="0"/>
              <a:t> </a:t>
            </a:r>
            <a:r>
              <a:rPr lang="es-AR" sz="1800" i="1" dirty="0" err="1" smtClean="0"/>
              <a:t>Nations</a:t>
            </a:r>
            <a:r>
              <a:rPr lang="es-AR" sz="1800" i="1" dirty="0" smtClean="0"/>
              <a:t> </a:t>
            </a:r>
            <a:r>
              <a:rPr lang="es-AR" sz="1800" i="1" dirty="0" err="1" smtClean="0"/>
              <a:t>Programme</a:t>
            </a:r>
            <a:r>
              <a:rPr lang="es-AR" sz="1800" i="1" dirty="0" smtClean="0"/>
              <a:t> </a:t>
            </a:r>
            <a:r>
              <a:rPr lang="es-AR" sz="1800" i="1" dirty="0" err="1" smtClean="0"/>
              <a:t>on</a:t>
            </a:r>
            <a:r>
              <a:rPr lang="es-AR" sz="1800" i="1" dirty="0" smtClean="0"/>
              <a:t> HIV/AIDS (UNAIDS) </a:t>
            </a:r>
          </a:p>
          <a:p>
            <a:r>
              <a:rPr lang="es-AR" sz="1800" i="1" dirty="0" smtClean="0"/>
              <a:t>Non-</a:t>
            </a:r>
            <a:r>
              <a:rPr lang="es-AR" sz="1800" i="1" dirty="0" err="1" smtClean="0"/>
              <a:t>Governmental</a:t>
            </a:r>
            <a:r>
              <a:rPr lang="es-AR" sz="1800" i="1" dirty="0" smtClean="0"/>
              <a:t> Liaison </a:t>
            </a:r>
            <a:r>
              <a:rPr lang="es-AR" sz="1800" i="1" dirty="0" err="1" smtClean="0"/>
              <a:t>Service</a:t>
            </a:r>
            <a:r>
              <a:rPr lang="es-AR" sz="1800" i="1" dirty="0" smtClean="0"/>
              <a:t> (NGLS) </a:t>
            </a:r>
          </a:p>
          <a:p>
            <a:r>
              <a:rPr lang="en-US" sz="1800" i="1" dirty="0" smtClean="0"/>
              <a:t>Office of the Deputy Secretary-General (ODSG) </a:t>
            </a:r>
          </a:p>
          <a:p>
            <a:r>
              <a:rPr lang="en-US" sz="1800" i="1" dirty="0" smtClean="0"/>
              <a:t>Office of the High Commissioner for Human Rights (OHCHR) </a:t>
            </a:r>
          </a:p>
          <a:p>
            <a:endParaRPr lang="es-AR" sz="1800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4500" i="1" dirty="0" smtClean="0"/>
              <a:t>United Nations Conference on Trade and Development (UNCTAD) </a:t>
            </a:r>
          </a:p>
          <a:p>
            <a:r>
              <a:rPr lang="es-AR" sz="4500" i="1" dirty="0" err="1" smtClean="0"/>
              <a:t>United</a:t>
            </a:r>
            <a:r>
              <a:rPr lang="es-AR" sz="4500" i="1" dirty="0" smtClean="0"/>
              <a:t> </a:t>
            </a:r>
            <a:r>
              <a:rPr lang="es-AR" sz="4500" i="1" dirty="0" err="1" smtClean="0"/>
              <a:t>Nations</a:t>
            </a:r>
            <a:r>
              <a:rPr lang="es-AR" sz="4500" i="1" dirty="0" smtClean="0"/>
              <a:t> </a:t>
            </a:r>
            <a:r>
              <a:rPr lang="es-AR" sz="4500" i="1" dirty="0" err="1" smtClean="0"/>
              <a:t>Convention</a:t>
            </a:r>
            <a:r>
              <a:rPr lang="es-AR" sz="4500" i="1" dirty="0" smtClean="0"/>
              <a:t> </a:t>
            </a:r>
            <a:r>
              <a:rPr lang="es-AR" sz="4500" i="1" dirty="0" err="1" smtClean="0"/>
              <a:t>to</a:t>
            </a:r>
            <a:r>
              <a:rPr lang="es-AR" sz="4500" i="1" dirty="0" smtClean="0"/>
              <a:t> </a:t>
            </a:r>
            <a:r>
              <a:rPr lang="es-AR" sz="4500" i="1" dirty="0" err="1" smtClean="0"/>
              <a:t>Combat</a:t>
            </a:r>
            <a:r>
              <a:rPr lang="es-AR" sz="4500" i="1" dirty="0" smtClean="0"/>
              <a:t> </a:t>
            </a:r>
            <a:r>
              <a:rPr lang="es-AR" sz="4500" i="1" dirty="0" err="1" smtClean="0"/>
              <a:t>Desertification</a:t>
            </a:r>
            <a:r>
              <a:rPr lang="es-AR" sz="4500" i="1" dirty="0" smtClean="0"/>
              <a:t> (UNCCD) </a:t>
            </a:r>
          </a:p>
          <a:p>
            <a:r>
              <a:rPr lang="en-US" sz="4500" i="1" dirty="0" smtClean="0"/>
              <a:t>United Nations Educational, Scientific and Cultural Organization (UNESCO) </a:t>
            </a:r>
          </a:p>
          <a:p>
            <a:r>
              <a:rPr lang="en-US" sz="4500" i="1" dirty="0" smtClean="0"/>
              <a:t>United Nations Entity for Gender Equality and Empowerment of Women (UN Women) </a:t>
            </a:r>
          </a:p>
          <a:p>
            <a:r>
              <a:rPr lang="fr-FR" sz="4500" i="1" dirty="0" smtClean="0"/>
              <a:t>United Nations </a:t>
            </a:r>
            <a:r>
              <a:rPr lang="fr-FR" sz="4500" i="1" dirty="0" err="1" smtClean="0"/>
              <a:t>Environment</a:t>
            </a:r>
            <a:r>
              <a:rPr lang="fr-FR" sz="4500" i="1" dirty="0" smtClean="0"/>
              <a:t> Programme (UNEP) </a:t>
            </a:r>
          </a:p>
          <a:p>
            <a:r>
              <a:rPr lang="en-US" sz="4500" i="1" dirty="0" smtClean="0"/>
              <a:t>United Nations Framework Convention on Climate Change (UNFCCC) </a:t>
            </a:r>
          </a:p>
          <a:p>
            <a:r>
              <a:rPr lang="en-US" sz="4500" i="1" dirty="0" smtClean="0"/>
              <a:t>United Nations Fund for International Partnerships (UNFIP) </a:t>
            </a:r>
          </a:p>
          <a:p>
            <a:r>
              <a:rPr lang="en-US" sz="4500" i="1" dirty="0" smtClean="0"/>
              <a:t>United Nations Global Compact Office</a:t>
            </a:r>
            <a:endParaRPr lang="es-AR" sz="4500" dirty="0" smtClean="0"/>
          </a:p>
          <a:p>
            <a:endParaRPr lang="es-A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UN </a:t>
            </a:r>
            <a:r>
              <a:rPr lang="es-AR" dirty="0" err="1" smtClean="0"/>
              <a:t>System</a:t>
            </a:r>
            <a:r>
              <a:rPr lang="es-AR" dirty="0" smtClean="0"/>
              <a:t> (2)</a:t>
            </a:r>
            <a:endParaRPr lang="es-A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i="1" dirty="0" smtClean="0"/>
              <a:t>Office of the High Representative for the Least Developed Countries, Landlocked Developing Countries and Small Island Developing States (OHRLLS) </a:t>
            </a:r>
          </a:p>
          <a:p>
            <a:r>
              <a:rPr lang="en-US" i="1" dirty="0" smtClean="0"/>
              <a:t>Office of the Special Advisor on Africa (OSAA) </a:t>
            </a:r>
          </a:p>
          <a:p>
            <a:r>
              <a:rPr lang="en-US" i="1" dirty="0" smtClean="0"/>
              <a:t>Peace building Support Office (PBSO) </a:t>
            </a:r>
          </a:p>
          <a:p>
            <a:r>
              <a:rPr lang="en-US" i="1" dirty="0" smtClean="0"/>
              <a:t>United Nations Children’s Fund (UNICEF)</a:t>
            </a:r>
          </a:p>
          <a:p>
            <a:r>
              <a:rPr lang="en-US" i="1" dirty="0" smtClean="0"/>
              <a:t>United Nations Office for Project Services (UNOPS) </a:t>
            </a:r>
          </a:p>
          <a:p>
            <a:r>
              <a:rPr lang="en-US" i="1" dirty="0" smtClean="0"/>
              <a:t>United Nations Office on Drugs and Crime (UNODC) </a:t>
            </a:r>
          </a:p>
          <a:p>
            <a:r>
              <a:rPr lang="en-US" i="1" dirty="0" smtClean="0"/>
              <a:t>United Nations Population Fund (UNFPA) </a:t>
            </a:r>
          </a:p>
          <a:p>
            <a:endParaRPr lang="es-AR" i="1" dirty="0" smtClean="0"/>
          </a:p>
          <a:p>
            <a:endParaRPr lang="es-A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i="1" dirty="0" smtClean="0"/>
              <a:t>United Nations High Commissioner for Refugees (UNHCR) </a:t>
            </a:r>
          </a:p>
          <a:p>
            <a:r>
              <a:rPr lang="es-AR" i="1" dirty="0" err="1" smtClean="0"/>
              <a:t>United</a:t>
            </a:r>
            <a:r>
              <a:rPr lang="es-AR" i="1" dirty="0" smtClean="0"/>
              <a:t> </a:t>
            </a:r>
            <a:r>
              <a:rPr lang="es-AR" i="1" dirty="0" err="1" smtClean="0"/>
              <a:t>Nations</a:t>
            </a:r>
            <a:r>
              <a:rPr lang="es-AR" i="1" dirty="0" smtClean="0"/>
              <a:t> </a:t>
            </a:r>
            <a:r>
              <a:rPr lang="es-AR" i="1" dirty="0" err="1" smtClean="0"/>
              <a:t>Human</a:t>
            </a:r>
            <a:r>
              <a:rPr lang="es-AR" i="1" dirty="0" smtClean="0"/>
              <a:t> </a:t>
            </a:r>
            <a:r>
              <a:rPr lang="es-AR" i="1" dirty="0" err="1" smtClean="0"/>
              <a:t>Settlements</a:t>
            </a:r>
            <a:r>
              <a:rPr lang="es-AR" i="1" dirty="0" smtClean="0"/>
              <a:t> </a:t>
            </a:r>
            <a:r>
              <a:rPr lang="es-AR" i="1" dirty="0" err="1" smtClean="0"/>
              <a:t>Programme</a:t>
            </a:r>
            <a:r>
              <a:rPr lang="es-AR" i="1" dirty="0" smtClean="0"/>
              <a:t> (UN-HABITAT) </a:t>
            </a:r>
          </a:p>
          <a:p>
            <a:r>
              <a:rPr lang="en-US" i="1" dirty="0" smtClean="0"/>
              <a:t>United Nations Industrial Development Organization (UNIDO) </a:t>
            </a:r>
          </a:p>
          <a:p>
            <a:r>
              <a:rPr lang="en-US" i="1" dirty="0" smtClean="0"/>
              <a:t>United Nations International Strategy for Disaster Reduction (UNISDR) </a:t>
            </a:r>
          </a:p>
          <a:p>
            <a:r>
              <a:rPr lang="en-US" i="1" dirty="0" smtClean="0"/>
              <a:t>United Nations Institute for Training and Research (UNITAR) </a:t>
            </a:r>
          </a:p>
          <a:p>
            <a:r>
              <a:rPr lang="es-AR" i="1" dirty="0" err="1" smtClean="0"/>
              <a:t>United</a:t>
            </a:r>
            <a:r>
              <a:rPr lang="es-AR" i="1" dirty="0" smtClean="0"/>
              <a:t> </a:t>
            </a:r>
            <a:r>
              <a:rPr lang="es-AR" i="1" dirty="0" err="1" smtClean="0"/>
              <a:t>Nations</a:t>
            </a:r>
            <a:r>
              <a:rPr lang="es-AR" i="1" dirty="0" smtClean="0"/>
              <a:t> Millennium </a:t>
            </a:r>
            <a:r>
              <a:rPr lang="es-AR" i="1" dirty="0" err="1" smtClean="0"/>
              <a:t>Campaign</a:t>
            </a:r>
            <a:r>
              <a:rPr lang="es-AR" i="1" dirty="0" smtClean="0"/>
              <a:t> </a:t>
            </a:r>
          </a:p>
          <a:p>
            <a:r>
              <a:rPr lang="en-US" i="1" dirty="0" smtClean="0"/>
              <a:t>United Nations Office for Outer Space Affairs (UNOOSA)</a:t>
            </a:r>
          </a:p>
          <a:p>
            <a:r>
              <a:rPr lang="en-US" i="1" dirty="0" smtClean="0"/>
              <a:t>United Nations Relief and Works Agency for Palestinian Refugees in the Near East (UNRWA) </a:t>
            </a:r>
          </a:p>
          <a:p>
            <a:endParaRPr lang="es-A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UN </a:t>
            </a:r>
            <a:r>
              <a:rPr lang="es-AR" dirty="0" err="1" smtClean="0"/>
              <a:t>System</a:t>
            </a:r>
            <a:r>
              <a:rPr lang="es-AR" dirty="0" smtClean="0"/>
              <a:t> (3)</a:t>
            </a:r>
            <a:endParaRPr lang="es-A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smtClean="0"/>
              <a:t>United Nations Research Institute for Social Development (UNRISD) </a:t>
            </a:r>
          </a:p>
          <a:p>
            <a:r>
              <a:rPr lang="en-US" i="1" dirty="0" smtClean="0"/>
              <a:t>United Nations System Chief Executives Board for Coordination Secretariat (CEB) </a:t>
            </a:r>
          </a:p>
          <a:p>
            <a:r>
              <a:rPr lang="es-AR" i="1" dirty="0" err="1" smtClean="0"/>
              <a:t>United</a:t>
            </a:r>
            <a:r>
              <a:rPr lang="es-AR" i="1" dirty="0" smtClean="0"/>
              <a:t> </a:t>
            </a:r>
            <a:r>
              <a:rPr lang="es-AR" i="1" dirty="0" err="1" smtClean="0"/>
              <a:t>Nations</a:t>
            </a:r>
            <a:r>
              <a:rPr lang="es-AR" i="1" dirty="0" smtClean="0"/>
              <a:t> </a:t>
            </a:r>
            <a:r>
              <a:rPr lang="es-AR" i="1" dirty="0" err="1" smtClean="0"/>
              <a:t>University</a:t>
            </a:r>
            <a:r>
              <a:rPr lang="es-AR" i="1" dirty="0" smtClean="0"/>
              <a:t> (UNU) </a:t>
            </a:r>
          </a:p>
          <a:p>
            <a:r>
              <a:rPr lang="es-AR" i="1" dirty="0" err="1" smtClean="0"/>
              <a:t>United</a:t>
            </a:r>
            <a:r>
              <a:rPr lang="es-AR" i="1" dirty="0" smtClean="0"/>
              <a:t> </a:t>
            </a:r>
            <a:r>
              <a:rPr lang="es-AR" i="1" dirty="0" err="1" smtClean="0"/>
              <a:t>Nations</a:t>
            </a:r>
            <a:r>
              <a:rPr lang="es-AR" i="1" dirty="0" smtClean="0"/>
              <a:t> </a:t>
            </a:r>
            <a:r>
              <a:rPr lang="es-AR" i="1" dirty="0" err="1" smtClean="0"/>
              <a:t>Volunteers</a:t>
            </a:r>
            <a:r>
              <a:rPr lang="es-AR" i="1" dirty="0" smtClean="0"/>
              <a:t> (UNV) </a:t>
            </a:r>
          </a:p>
          <a:p>
            <a:r>
              <a:rPr lang="en-US" i="1" dirty="0" smtClean="0"/>
              <a:t>United Nations World Tourism Organization (UNWTO) </a:t>
            </a:r>
          </a:p>
          <a:p>
            <a:r>
              <a:rPr lang="es-AR" i="1" dirty="0" smtClean="0"/>
              <a:t>Universal Postal </a:t>
            </a:r>
            <a:r>
              <a:rPr lang="es-AR" i="1" dirty="0" err="1" smtClean="0"/>
              <a:t>Union</a:t>
            </a:r>
            <a:r>
              <a:rPr lang="es-AR" i="1" dirty="0" smtClean="0"/>
              <a:t> (UPU) </a:t>
            </a:r>
            <a:endParaRPr lang="es-AR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i="1" dirty="0" err="1" smtClean="0"/>
              <a:t>World</a:t>
            </a:r>
            <a:r>
              <a:rPr lang="es-AR" i="1" dirty="0" smtClean="0"/>
              <a:t> Bank (WB)</a:t>
            </a:r>
          </a:p>
          <a:p>
            <a:r>
              <a:rPr lang="es-AR" i="1" dirty="0" err="1" smtClean="0"/>
              <a:t>World</a:t>
            </a:r>
            <a:r>
              <a:rPr lang="es-AR" i="1" dirty="0" smtClean="0"/>
              <a:t> </a:t>
            </a:r>
            <a:r>
              <a:rPr lang="es-AR" i="1" dirty="0" err="1" smtClean="0"/>
              <a:t>Food</a:t>
            </a:r>
            <a:r>
              <a:rPr lang="es-AR" i="1" dirty="0" smtClean="0"/>
              <a:t> </a:t>
            </a:r>
            <a:r>
              <a:rPr lang="es-AR" i="1" dirty="0" err="1" smtClean="0"/>
              <a:t>Programme</a:t>
            </a:r>
            <a:r>
              <a:rPr lang="es-AR" i="1" dirty="0" smtClean="0"/>
              <a:t> (WFP) </a:t>
            </a:r>
          </a:p>
          <a:p>
            <a:r>
              <a:rPr lang="es-AR" i="1" dirty="0" err="1" smtClean="0"/>
              <a:t>World</a:t>
            </a:r>
            <a:r>
              <a:rPr lang="es-AR" i="1" dirty="0" smtClean="0"/>
              <a:t> </a:t>
            </a:r>
            <a:r>
              <a:rPr lang="es-AR" i="1" dirty="0" err="1" smtClean="0"/>
              <a:t>Health</a:t>
            </a:r>
            <a:r>
              <a:rPr lang="es-AR" i="1" dirty="0" smtClean="0"/>
              <a:t> </a:t>
            </a:r>
            <a:r>
              <a:rPr lang="es-AR" i="1" dirty="0" err="1" smtClean="0"/>
              <a:t>Organization</a:t>
            </a:r>
            <a:r>
              <a:rPr lang="es-AR" i="1" dirty="0" smtClean="0"/>
              <a:t> (WHO) </a:t>
            </a:r>
          </a:p>
          <a:p>
            <a:r>
              <a:rPr lang="en-US" i="1" dirty="0" smtClean="0"/>
              <a:t>World Intellectual Property Organization (WIPO) </a:t>
            </a:r>
          </a:p>
          <a:p>
            <a:r>
              <a:rPr lang="es-AR" i="1" dirty="0" err="1" smtClean="0"/>
              <a:t>World</a:t>
            </a:r>
            <a:r>
              <a:rPr lang="es-AR" i="1" dirty="0" smtClean="0"/>
              <a:t> </a:t>
            </a:r>
            <a:r>
              <a:rPr lang="es-AR" i="1" dirty="0" err="1" smtClean="0"/>
              <a:t>Meteorological</a:t>
            </a:r>
            <a:r>
              <a:rPr lang="es-AR" i="1" dirty="0" smtClean="0"/>
              <a:t> </a:t>
            </a:r>
            <a:r>
              <a:rPr lang="es-AR" i="1" dirty="0" err="1" smtClean="0"/>
              <a:t>Organization</a:t>
            </a:r>
            <a:r>
              <a:rPr lang="es-AR" i="1" dirty="0" smtClean="0"/>
              <a:t> (WMO) </a:t>
            </a:r>
          </a:p>
          <a:p>
            <a:r>
              <a:rPr lang="es-AR" i="1" dirty="0" err="1" smtClean="0"/>
              <a:t>World</a:t>
            </a:r>
            <a:r>
              <a:rPr lang="es-AR" i="1" dirty="0" smtClean="0"/>
              <a:t> </a:t>
            </a:r>
            <a:r>
              <a:rPr lang="es-AR" i="1" dirty="0" err="1" smtClean="0"/>
              <a:t>Trade</a:t>
            </a:r>
            <a:r>
              <a:rPr lang="es-AR" i="1" dirty="0" smtClean="0"/>
              <a:t> </a:t>
            </a:r>
            <a:r>
              <a:rPr lang="es-AR" i="1" dirty="0" err="1" smtClean="0"/>
              <a:t>Organization</a:t>
            </a:r>
            <a:r>
              <a:rPr lang="es-AR" i="1" dirty="0" smtClean="0"/>
              <a:t> (WTO)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UN </a:t>
            </a:r>
            <a:r>
              <a:rPr lang="es-AR" dirty="0" err="1" smtClean="0"/>
              <a:t>System</a:t>
            </a:r>
            <a:r>
              <a:rPr lang="es-AR" dirty="0" smtClean="0"/>
              <a:t> (4)</a:t>
            </a:r>
            <a:endParaRPr lang="es-A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6353175"/>
            <a:ext cx="82089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de-DE" sz="6000" b="1">
              <a:solidFill>
                <a:srgbClr val="FF0000"/>
              </a:solidFill>
              <a:latin typeface="Arial" pitchFamily="34" charset="0"/>
              <a:ea typeface="ヒラギノ角ゴ Pro W3" pitchFamily="64" charset="-128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14400" y="1700213"/>
            <a:ext cx="8229600" cy="1143000"/>
          </a:xfrm>
          <a:noFill/>
        </p:spPr>
        <p:txBody>
          <a:bodyPr bIns="45720"/>
          <a:lstStyle/>
          <a:p>
            <a:pPr eaLnBrk="1" hangingPunct="1"/>
            <a:r>
              <a:rPr lang="pt-BR" sz="2800" smtClean="0"/>
              <a:t>Fragmentação na arquitetura internacional da saúde ….</a:t>
            </a:r>
          </a:p>
        </p:txBody>
      </p:sp>
      <p:pic>
        <p:nvPicPr>
          <p:cNvPr id="14336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06588"/>
            <a:ext cx="765175" cy="812800"/>
          </a:xfrm>
          <a:noFill/>
        </p:spPr>
      </p:pic>
      <p:pic>
        <p:nvPicPr>
          <p:cNvPr id="143365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543925" y="1804988"/>
            <a:ext cx="600075" cy="609600"/>
          </a:xfrm>
          <a:noFill/>
        </p:spPr>
      </p:pic>
      <p:pic>
        <p:nvPicPr>
          <p:cNvPr id="143366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880350" y="3019425"/>
            <a:ext cx="1263650" cy="625475"/>
          </a:xfrm>
          <a:noFill/>
        </p:spPr>
      </p:pic>
      <p:pic>
        <p:nvPicPr>
          <p:cNvPr id="143367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8139113" y="4149725"/>
            <a:ext cx="1004887" cy="608013"/>
          </a:xfrm>
          <a:noFill/>
        </p:spPr>
      </p:pic>
      <p:pic>
        <p:nvPicPr>
          <p:cNvPr id="14336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981075"/>
            <a:ext cx="1543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388" y="2708275"/>
            <a:ext cx="1428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2852738"/>
            <a:ext cx="11366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738" y="3968750"/>
            <a:ext cx="857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1863" y="981075"/>
            <a:ext cx="31321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3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950" y="6092825"/>
            <a:ext cx="44973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4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4438" y="2205038"/>
            <a:ext cx="1704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5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1590675"/>
            <a:ext cx="345598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6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7088" y="2420938"/>
            <a:ext cx="1244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7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850" y="1989138"/>
            <a:ext cx="1368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8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64163" y="404813"/>
            <a:ext cx="25209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9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32138" y="5497513"/>
            <a:ext cx="2087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0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8338" y="5445125"/>
            <a:ext cx="17430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1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411413" y="4059238"/>
            <a:ext cx="143986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2" name="Picture 2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56100" y="2205038"/>
            <a:ext cx="942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3" name="Picture 2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23850" y="4221163"/>
            <a:ext cx="18351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4" name="Picture 2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787900" y="4876800"/>
            <a:ext cx="876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5" name="Picture 2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572000" y="6170613"/>
            <a:ext cx="21605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6" name="Picture 2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380288" y="5013325"/>
            <a:ext cx="143986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7" name="Picture 2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258888" y="3357563"/>
            <a:ext cx="723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8" name="Picture 2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92075" y="2565400"/>
            <a:ext cx="6635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9" name="Picture 29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427538" y="3644900"/>
            <a:ext cx="2333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0" name="Picture 30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019925" y="3357563"/>
            <a:ext cx="1168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1" name="Picture 31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867400" y="4168775"/>
            <a:ext cx="1857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2" name="Picture 32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124075" y="4859338"/>
            <a:ext cx="1371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3" name="Picture 33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873500" y="1470025"/>
            <a:ext cx="1274763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4" name="Picture 34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419475" y="2924175"/>
            <a:ext cx="56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5" name="Picture 35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651500" y="2451100"/>
            <a:ext cx="12271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6" name="Picture 36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900113" y="1430338"/>
            <a:ext cx="2790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7" name="Picture 37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979613" y="3644900"/>
            <a:ext cx="2286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8" name="Picture 38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156325" y="4797425"/>
            <a:ext cx="12477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9" name="Picture 39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932363" y="4149725"/>
            <a:ext cx="1008062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0" name="Picture 40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651500" y="5913438"/>
            <a:ext cx="3429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1" name="Picture 41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50825" y="4868863"/>
            <a:ext cx="1685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2" name="Picture 42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79388" y="966788"/>
            <a:ext cx="129698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3" name="Picture 43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4572000" y="908050"/>
            <a:ext cx="942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4" name="Picture 44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364163" y="1606550"/>
            <a:ext cx="10731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5" name="Picture 45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563938" y="4819650"/>
            <a:ext cx="9366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6" name="Picture 46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724525" y="4756150"/>
            <a:ext cx="30241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7" name="Picture 47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1763713" y="931863"/>
            <a:ext cx="1038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8" name="Picture 48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7308850" y="6237288"/>
            <a:ext cx="181292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9" name="Picture 49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395288" y="2205038"/>
            <a:ext cx="262731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67544" y="0"/>
          <a:ext cx="82089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652120" y="0"/>
            <a:ext cx="3275856" cy="184482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Uso sustentable de recursos naturales, manejo del desperdicio, controlar riesgos de desastres y mejorar las respuestas</a:t>
            </a:r>
            <a:endParaRPr lang="es-AR" b="1" dirty="0"/>
          </a:p>
        </p:txBody>
      </p:sp>
      <p:sp>
        <p:nvSpPr>
          <p:cNvPr id="7" name="Rectangle 6"/>
          <p:cNvSpPr/>
          <p:nvPr/>
        </p:nvSpPr>
        <p:spPr>
          <a:xfrm>
            <a:off x="179512" y="4869160"/>
            <a:ext cx="2952328" cy="198884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Seguridad alimenticia y nutricional. Acceso a salud y educación de calidad, protección social inclusiva, administrar migración y dinámica poblacional</a:t>
            </a:r>
            <a:r>
              <a:rPr lang="es-AR" dirty="0" smtClean="0"/>
              <a:t>, </a:t>
            </a:r>
            <a:endParaRPr lang="es-AR" dirty="0"/>
          </a:p>
        </p:txBody>
      </p:sp>
      <p:sp>
        <p:nvSpPr>
          <p:cNvPr id="8" name="Rectangle 7"/>
          <p:cNvSpPr/>
          <p:nvPr/>
        </p:nvSpPr>
        <p:spPr>
          <a:xfrm>
            <a:off x="5796136" y="4869160"/>
            <a:ext cx="2987824" cy="198884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Mecanismos democráticos de gobernanza, Estados de Derecho, Prevención de conflictos, Protección de DDHH, empoderamiento de las mujeres</a:t>
            </a:r>
            <a:endParaRPr lang="es-AR" b="1" dirty="0"/>
          </a:p>
        </p:txBody>
      </p:sp>
      <p:sp>
        <p:nvSpPr>
          <p:cNvPr id="9" name="Rectangle 8"/>
          <p:cNvSpPr/>
          <p:nvPr/>
        </p:nvSpPr>
        <p:spPr>
          <a:xfrm>
            <a:off x="179512" y="0"/>
            <a:ext cx="3096344" cy="210547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Comercio justo, Financiar el desarrollo sustentable, Acceso a tecnología y  conocimiento, Provisión de energía sustentable, Respeto al ambiente en las políticas de crecimiento  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Seguros de Salud 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Chile: Seguro obligatorio, sistemas público y privado paralelos</a:t>
            </a:r>
          </a:p>
          <a:p>
            <a:r>
              <a:rPr lang="es-AR" dirty="0" smtClean="0"/>
              <a:t>Colombia: Seguro obligatorio, competencia entre prestadores</a:t>
            </a:r>
          </a:p>
          <a:p>
            <a:r>
              <a:rPr lang="es-AR" dirty="0" smtClean="0"/>
              <a:t>México: Seguro mixto: obligatorio y voluntario (Seguro Popular)</a:t>
            </a:r>
          </a:p>
          <a:p>
            <a:pPr lvl="1"/>
            <a:r>
              <a:rPr lang="es-AR" dirty="0" smtClean="0"/>
              <a:t>Paquetes diferenciales: monto de la prima, subsidios públicos, costos transacción</a:t>
            </a:r>
          </a:p>
          <a:p>
            <a:pPr lvl="1"/>
            <a:r>
              <a:rPr lang="es-AR" dirty="0" smtClean="0"/>
              <a:t>Cobertura en torno al 20% de la población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Sistemas o Seguros de salud</a:t>
            </a:r>
            <a:endParaRPr lang="es-A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Sistemas de Salud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Cuba: cobertura universal, misiones médicas</a:t>
            </a:r>
          </a:p>
          <a:p>
            <a:r>
              <a:rPr lang="es-AR" dirty="0" smtClean="0"/>
              <a:t>Brasil: SUS, </a:t>
            </a:r>
            <a:r>
              <a:rPr lang="es-AR" dirty="0" err="1" smtClean="0"/>
              <a:t>Mais</a:t>
            </a:r>
            <a:r>
              <a:rPr lang="es-AR" dirty="0" smtClean="0"/>
              <a:t> </a:t>
            </a:r>
            <a:r>
              <a:rPr lang="es-AR" dirty="0" err="1" smtClean="0"/>
              <a:t>Medicos</a:t>
            </a:r>
            <a:r>
              <a:rPr lang="es-AR" dirty="0" smtClean="0"/>
              <a:t>, </a:t>
            </a:r>
            <a:r>
              <a:rPr lang="es-AR" dirty="0" err="1" smtClean="0"/>
              <a:t>Saú</a:t>
            </a:r>
            <a:r>
              <a:rPr lang="es-AR" dirty="0" err="1" smtClean="0">
                <a:latin typeface="Calibri"/>
              </a:rPr>
              <a:t>de</a:t>
            </a:r>
            <a:r>
              <a:rPr lang="es-AR" dirty="0" smtClean="0">
                <a:latin typeface="Calibri"/>
              </a:rPr>
              <a:t> da Familia, Brasil </a:t>
            </a:r>
            <a:r>
              <a:rPr lang="es-AR" dirty="0" err="1" smtClean="0">
                <a:latin typeface="Calibri"/>
              </a:rPr>
              <a:t>Sorridente</a:t>
            </a:r>
            <a:endParaRPr lang="es-AR" dirty="0" smtClean="0">
              <a:latin typeface="Calibri"/>
            </a:endParaRPr>
          </a:p>
          <a:p>
            <a:r>
              <a:rPr lang="es-AR" dirty="0" smtClean="0">
                <a:latin typeface="Calibri"/>
              </a:rPr>
              <a:t>Ecuador: </a:t>
            </a:r>
            <a:r>
              <a:rPr lang="es-AR" dirty="0" err="1" smtClean="0"/>
              <a:t>Sumac</a:t>
            </a:r>
            <a:r>
              <a:rPr lang="es-AR" dirty="0" smtClean="0"/>
              <a:t> </a:t>
            </a:r>
            <a:r>
              <a:rPr lang="es-AR" dirty="0" err="1" smtClean="0"/>
              <a:t>Kawsay</a:t>
            </a:r>
            <a:r>
              <a:rPr lang="es-AR" dirty="0" smtClean="0"/>
              <a:t> (Buen vivir)</a:t>
            </a:r>
            <a:endParaRPr lang="es-AR" dirty="0" smtClean="0">
              <a:latin typeface="Calibri"/>
            </a:endParaRPr>
          </a:p>
          <a:p>
            <a:r>
              <a:rPr lang="es-AR" dirty="0" smtClean="0">
                <a:latin typeface="Calibri"/>
              </a:rPr>
              <a:t>Bolivia: </a:t>
            </a:r>
            <a:r>
              <a:rPr lang="es-AR" dirty="0" err="1" smtClean="0">
                <a:latin typeface="Calibri"/>
              </a:rPr>
              <a:t>multiculturalidad</a:t>
            </a:r>
            <a:endParaRPr lang="es-AR" dirty="0" smtClean="0">
              <a:latin typeface="Calibri"/>
            </a:endParaRPr>
          </a:p>
          <a:p>
            <a:r>
              <a:rPr lang="es-AR" dirty="0" smtClean="0">
                <a:latin typeface="Calibri"/>
              </a:rPr>
              <a:t>Venezuela: Vivir Bien</a:t>
            </a:r>
          </a:p>
          <a:p>
            <a:endParaRPr lang="es-AR" dirty="0" smtClean="0">
              <a:latin typeface="Calibri"/>
            </a:endParaRPr>
          </a:p>
          <a:p>
            <a:endParaRPr lang="es-A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AR" sz="2000" b="1" dirty="0" smtClean="0"/>
              <a:t/>
            </a:r>
            <a:br>
              <a:rPr lang="es-AR" sz="2000" b="1" dirty="0" smtClean="0"/>
            </a:br>
            <a:r>
              <a:rPr lang="es-AR" sz="2000" b="1" dirty="0" smtClean="0"/>
              <a:t>Ligia </a:t>
            </a:r>
            <a:r>
              <a:rPr lang="es-AR" sz="2000" b="1" dirty="0" err="1" smtClean="0"/>
              <a:t>Giovanella</a:t>
            </a:r>
            <a:r>
              <a:rPr lang="es-AR" sz="2000" b="1" dirty="0" smtClean="0"/>
              <a:t>, Klaus </a:t>
            </a:r>
            <a:r>
              <a:rPr lang="es-AR" sz="2000" b="1" dirty="0" err="1" smtClean="0"/>
              <a:t>Stegmüller</a:t>
            </a:r>
            <a:r>
              <a:rPr lang="es-AR" sz="2000" b="1" dirty="0" smtClean="0"/>
              <a:t>: </a:t>
            </a:r>
            <a:r>
              <a:rPr lang="es-AR" sz="2000" dirty="0" smtClean="0"/>
              <a:t>Sistemas Universales de Salud y crisis financiera europea: El contexto de los procesos contemporáneos de reformas en salud en Alemania, España e Inglaterra</a:t>
            </a:r>
            <a:endParaRPr lang="es-A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Características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Alemania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España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Inglaterra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b="1" dirty="0" smtClean="0"/>
                        <a:t>Partidos /coalición en el poder</a:t>
                      </a:r>
                    </a:p>
                    <a:p>
                      <a:endParaRPr lang="es-AR" dirty="0" smtClean="0"/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1998-2005 social demócrata verde</a:t>
                      </a:r>
                    </a:p>
                    <a:p>
                      <a:r>
                        <a:rPr lang="es-AR" dirty="0" smtClean="0"/>
                        <a:t>2005-2009 gran coalición (democracia cristiana -social demócrata)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2009- conservadora-liberal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1996-2004: conservador (PP)</a:t>
                      </a:r>
                    </a:p>
                    <a:p>
                      <a:r>
                        <a:rPr lang="es-AR" dirty="0" smtClean="0"/>
                        <a:t>2004-2011 social demócrata</a:t>
                      </a:r>
                    </a:p>
                    <a:p>
                      <a:r>
                        <a:rPr lang="es-AR" dirty="0" smtClean="0"/>
                        <a:t>(PSOE)</a:t>
                      </a:r>
                    </a:p>
                    <a:p>
                      <a:r>
                        <a:rPr lang="es-AR" dirty="0" smtClean="0"/>
                        <a:t>2011- conservador (PP)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1997-2010 social demócrata/</a:t>
                      </a:r>
                    </a:p>
                    <a:p>
                      <a:r>
                        <a:rPr lang="es-AR" dirty="0" smtClean="0"/>
                        <a:t>Nuevo</a:t>
                      </a:r>
                      <a:r>
                        <a:rPr lang="es-AR" baseline="0" dirty="0" smtClean="0"/>
                        <a:t> laborismo</a:t>
                      </a:r>
                      <a:endParaRPr lang="es-AR" dirty="0" smtClean="0"/>
                    </a:p>
                    <a:p>
                      <a:r>
                        <a:rPr lang="es-AR" dirty="0" smtClean="0"/>
                        <a:t>2010- conservadora liberal</a:t>
                      </a:r>
                    </a:p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Características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Alemania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España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Inglaterra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b="1" dirty="0" smtClean="0"/>
                        <a:t>Indicadores demográficos</a:t>
                      </a:r>
                    </a:p>
                    <a:p>
                      <a:r>
                        <a:rPr lang="pt-BR" dirty="0" smtClean="0"/>
                        <a:t>Población en millones (2010)</a:t>
                      </a:r>
                    </a:p>
                    <a:p>
                      <a:r>
                        <a:rPr lang="pt-BR" dirty="0" smtClean="0"/>
                        <a:t>% Población</a:t>
                      </a:r>
                      <a:r>
                        <a:rPr lang="pt-BR" baseline="0" dirty="0" smtClean="0"/>
                        <a:t> mayores de</a:t>
                      </a:r>
                      <a:r>
                        <a:rPr lang="pt-BR" dirty="0" smtClean="0"/>
                        <a:t> 65 años y + (2010) </a:t>
                      </a:r>
                    </a:p>
                    <a:p>
                      <a:r>
                        <a:rPr lang="pt-BR" dirty="0" smtClean="0"/>
                        <a:t>Esperanza de vida al  nacer total (2010)</a:t>
                      </a:r>
                    </a:p>
                    <a:p>
                      <a:r>
                        <a:rPr lang="pt-BR" dirty="0" smtClean="0"/>
                        <a:t>Mortalidad Infantil </a:t>
                      </a:r>
                      <a:r>
                        <a:rPr lang="es-AR" dirty="0" smtClean="0"/>
                        <a:t>(2010)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82,805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20,4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80,5</a:t>
                      </a:r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45,289</a:t>
                      </a:r>
                    </a:p>
                    <a:p>
                      <a:endParaRPr lang="pt-B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17,0</a:t>
                      </a:r>
                      <a:endParaRPr lang="es-AR" dirty="0" smtClean="0"/>
                    </a:p>
                    <a:p>
                      <a:endParaRPr lang="es-AR" dirty="0" smtClean="0"/>
                    </a:p>
                    <a:p>
                      <a:r>
                        <a:rPr lang="pt-BR" dirty="0" smtClean="0"/>
                        <a:t>82,2</a:t>
                      </a:r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r>
                        <a:rPr lang="es-AR" dirty="0" smtClean="0"/>
                        <a:t>3,2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64,757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16,0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80,6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6,1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3212976"/>
          <a:ext cx="9144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s-AR" b="1" dirty="0" smtClean="0"/>
                        <a:t>Indicadores económicos</a:t>
                      </a:r>
                    </a:p>
                    <a:p>
                      <a:r>
                        <a:rPr lang="it-IT" dirty="0" smtClean="0"/>
                        <a:t>PIB per capita US$ ppp (2010)</a:t>
                      </a:r>
                    </a:p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Deuda pública % PIB</a:t>
                      </a:r>
                    </a:p>
                    <a:p>
                      <a:r>
                        <a:rPr lang="es-AR" i="1" dirty="0" smtClean="0"/>
                        <a:t> 2011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37.567</a:t>
                      </a:r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es-AR" i="1" dirty="0" smtClean="0"/>
                        <a:t>80,5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32.076</a:t>
                      </a:r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es-AR" i="1" dirty="0" smtClean="0"/>
                        <a:t>69,3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35.917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i="1" dirty="0" smtClean="0"/>
                        <a:t>85,0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b="1" dirty="0" smtClean="0"/>
                        <a:t>Índice de </a:t>
                      </a:r>
                      <a:r>
                        <a:rPr lang="es-AR" b="1" dirty="0" err="1" smtClean="0"/>
                        <a:t>Gini</a:t>
                      </a:r>
                      <a:endParaRPr lang="es-AR" b="1" dirty="0" smtClean="0"/>
                    </a:p>
                    <a:p>
                      <a:r>
                        <a:rPr lang="es-AR" i="1" dirty="0" smtClean="0"/>
                        <a:t>2007</a:t>
                      </a:r>
                    </a:p>
                    <a:p>
                      <a:r>
                        <a:rPr lang="es-AR" i="1" dirty="0" smtClean="0"/>
                        <a:t>2011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i="1" dirty="0" smtClean="0"/>
                        <a:t>0,304</a:t>
                      </a:r>
                    </a:p>
                    <a:p>
                      <a:r>
                        <a:rPr lang="es-AR" i="1" dirty="0" smtClean="0"/>
                        <a:t>0,290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i="1" dirty="0" smtClean="0"/>
                        <a:t>0,313</a:t>
                      </a:r>
                    </a:p>
                    <a:p>
                      <a:r>
                        <a:rPr lang="es-AR" i="1" dirty="0" smtClean="0"/>
                        <a:t>0,340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i="1" dirty="0" smtClean="0"/>
                        <a:t>0,326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i="1" dirty="0" smtClean="0"/>
                        <a:t>0,330</a:t>
                      </a:r>
                      <a:endParaRPr lang="es-AR" dirty="0" smtClean="0"/>
                    </a:p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err="1" smtClean="0"/>
              <a:t>Dubet</a:t>
            </a:r>
            <a:r>
              <a:rPr lang="es-AR" dirty="0" smtClean="0"/>
              <a:t>, F</a:t>
            </a:r>
            <a:r>
              <a:rPr lang="es-AR" sz="2000" dirty="0" smtClean="0"/>
              <a:t>. (Solidaridad, Por qué preferimos la desigualdad. Aunque digamos lo contrario, 2015, Siglo XXI, Buenos Aires): </a:t>
            </a:r>
            <a:r>
              <a:rPr lang="es-AR" dirty="0" smtClean="0"/>
              <a:t>repliegue, separación, hartazgo fiscal. Negativa a pagar por quienes supuestamente no lo merecen</a:t>
            </a:r>
          </a:p>
          <a:p>
            <a:r>
              <a:rPr lang="es-AR" dirty="0" err="1" smtClean="0"/>
              <a:t>Judt</a:t>
            </a:r>
            <a:r>
              <a:rPr lang="es-AR" dirty="0" smtClean="0"/>
              <a:t>, T. </a:t>
            </a:r>
            <a:r>
              <a:rPr lang="es-AR" sz="2400" dirty="0" smtClean="0"/>
              <a:t>(Algo va mal, 2011, 2011 </a:t>
            </a:r>
            <a:r>
              <a:rPr lang="es-AR" sz="2400" dirty="0" err="1" smtClean="0"/>
              <a:t>Taurus</a:t>
            </a:r>
            <a:r>
              <a:rPr lang="es-AR" sz="2400" dirty="0" smtClean="0"/>
              <a:t>, Bs As) </a:t>
            </a:r>
            <a:r>
              <a:rPr lang="es-AR" dirty="0" smtClean="0"/>
              <a:t>pesimismo, actitud distante, desconfianza, desencanto. Modificación de los valores respecto a lo que son los </a:t>
            </a:r>
            <a:r>
              <a:rPr lang="es-AR" b="1" dirty="0" smtClean="0"/>
              <a:t>bienes colectivos. </a:t>
            </a:r>
            <a:r>
              <a:rPr lang="es-AR" dirty="0" smtClean="0"/>
              <a:t>Acción política orientada a beneficiar a la mayoría</a:t>
            </a:r>
            <a:endParaRPr lang="es-AR" b="1" dirty="0" smtClean="0"/>
          </a:p>
          <a:p>
            <a:endParaRPr lang="es-A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Clima cultural y político</a:t>
            </a:r>
            <a:endParaRPr lang="es-A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464496" cy="275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2852936"/>
            <a:ext cx="5905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860032" y="332656"/>
            <a:ext cx="403244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400" dirty="0" smtClean="0"/>
              <a:t>Inglaterra</a:t>
            </a:r>
            <a:endParaRPr lang="es-AR" sz="4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52565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292080" y="764704"/>
            <a:ext cx="33123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5400" dirty="0" smtClean="0"/>
              <a:t>Alemania</a:t>
            </a:r>
            <a:endParaRPr lang="es-AR" sz="5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07605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84168" y="620688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5400" dirty="0" smtClean="0"/>
              <a:t>ESPAÑA</a:t>
            </a:r>
            <a:endParaRPr lang="es-AR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5076056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140968"/>
            <a:ext cx="3851920" cy="307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75252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292080" y="188640"/>
            <a:ext cx="385192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800" dirty="0" smtClean="0"/>
              <a:t>BRASIL</a:t>
            </a:r>
            <a:endParaRPr lang="es-AR" sz="4800" dirty="0"/>
          </a:p>
        </p:txBody>
      </p:sp>
      <p:pic>
        <p:nvPicPr>
          <p:cNvPr id="6146" name="Picture 2" descr="mapaeleicoes1.jpg (422×38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4019550" cy="3676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Argentina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Protección Social comprende al Sistema de Salud</a:t>
            </a:r>
          </a:p>
          <a:p>
            <a:r>
              <a:rPr lang="es-AR" dirty="0" smtClean="0"/>
              <a:t>Agenda post 2015: paz, equidad, desarrollo sustentable, inclusión económica</a:t>
            </a:r>
          </a:p>
          <a:p>
            <a:r>
              <a:rPr lang="es-AR" dirty="0" smtClean="0"/>
              <a:t>Universalización educación (preescolar hasta secundaria)</a:t>
            </a:r>
          </a:p>
          <a:p>
            <a:r>
              <a:rPr lang="es-AR" dirty="0" smtClean="0"/>
              <a:t>Cobertura del sistema jubilatorio </a:t>
            </a:r>
          </a:p>
          <a:p>
            <a:r>
              <a:rPr lang="es-AR" dirty="0" smtClean="0"/>
              <a:t>Trabajo decente</a:t>
            </a:r>
          </a:p>
          <a:p>
            <a:r>
              <a:rPr lang="es-AR" dirty="0" smtClean="0"/>
              <a:t>Cobertura discapacidades</a:t>
            </a:r>
          </a:p>
          <a:p>
            <a:r>
              <a:rPr lang="es-AR" dirty="0" smtClean="0"/>
              <a:t>Igualdad de género</a:t>
            </a:r>
            <a:endParaRPr lang="es-A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ttp://www.welcomeargentina.com/bicentenario/galeria/bicentenario-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err="1" smtClean="0"/>
              <a:t>Financing</a:t>
            </a:r>
            <a:r>
              <a:rPr lang="es-AR" dirty="0" smtClean="0"/>
              <a:t> Universal </a:t>
            </a:r>
            <a:r>
              <a:rPr lang="es-AR" dirty="0" err="1" smtClean="0"/>
              <a:t>Health</a:t>
            </a:r>
            <a:r>
              <a:rPr lang="es-AR" dirty="0" smtClean="0"/>
              <a:t> </a:t>
            </a:r>
            <a:r>
              <a:rPr lang="es-AR" dirty="0" err="1" smtClean="0"/>
              <a:t>Coverage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Moreno-Serra &amp; Smith </a:t>
            </a:r>
            <a:r>
              <a:rPr lang="es-AR" sz="2400" dirty="0" smtClean="0"/>
              <a:t>(Lancet,2012, 380:917-23) muestran: </a:t>
            </a:r>
          </a:p>
          <a:p>
            <a:pPr lvl="2">
              <a:buNone/>
            </a:pPr>
            <a:r>
              <a:rPr lang="es-AR" sz="1800" dirty="0" smtClean="0"/>
              <a:t>Financiamiento público mejora indicadores de salud</a:t>
            </a:r>
          </a:p>
          <a:p>
            <a:pPr lvl="2">
              <a:buNone/>
            </a:pPr>
            <a:r>
              <a:rPr lang="es-AR" sz="1800" dirty="0" smtClean="0"/>
              <a:t>Seguro privado voluntario no tiene efecto en los indicadores</a:t>
            </a:r>
          </a:p>
          <a:p>
            <a:pPr lvl="2">
              <a:buNone/>
            </a:pPr>
            <a:r>
              <a:rPr lang="es-AR" sz="1800" dirty="0" smtClean="0"/>
              <a:t>Mayor gasto familiar </a:t>
            </a:r>
            <a:r>
              <a:rPr lang="es-AR" sz="1800" i="1" dirty="0" err="1" smtClean="0"/>
              <a:t>out</a:t>
            </a:r>
            <a:r>
              <a:rPr lang="es-AR" sz="1800" i="1" dirty="0" smtClean="0"/>
              <a:t> of </a:t>
            </a:r>
            <a:r>
              <a:rPr lang="es-AR" sz="1800" i="1" dirty="0" err="1" smtClean="0"/>
              <a:t>pocket</a:t>
            </a:r>
            <a:r>
              <a:rPr lang="es-AR" sz="1800" i="1" dirty="0" smtClean="0"/>
              <a:t> </a:t>
            </a:r>
            <a:r>
              <a:rPr lang="es-AR" sz="1800" dirty="0" smtClean="0"/>
              <a:t>se asocia tasas de mortalidad más altas</a:t>
            </a:r>
          </a:p>
          <a:p>
            <a:pPr lvl="2">
              <a:buNone/>
            </a:pPr>
            <a:endParaRPr lang="es-AR" sz="1800" i="1" dirty="0" smtClean="0"/>
          </a:p>
          <a:p>
            <a:r>
              <a:rPr lang="es-AR" sz="2800" dirty="0" err="1" smtClean="0"/>
              <a:t>Reeves</a:t>
            </a:r>
            <a:r>
              <a:rPr lang="es-AR" sz="2800" dirty="0" smtClean="0"/>
              <a:t> A et al </a:t>
            </a:r>
            <a:r>
              <a:rPr lang="es-AR" sz="2400" dirty="0" smtClean="0"/>
              <a:t>(</a:t>
            </a:r>
            <a:r>
              <a:rPr lang="es-AR" sz="2400" dirty="0" err="1" smtClean="0"/>
              <a:t>Lancet</a:t>
            </a:r>
            <a:r>
              <a:rPr lang="es-AR" sz="2400" dirty="0" smtClean="0"/>
              <a:t>, 2015, </a:t>
            </a:r>
            <a:r>
              <a:rPr lang="es-AR" sz="2400" dirty="0" err="1" smtClean="0"/>
              <a:t>may</a:t>
            </a:r>
            <a:r>
              <a:rPr lang="es-AR" sz="2400" dirty="0" smtClean="0"/>
              <a:t> 15) revisan 89 LIC y MIC de 1995 a 2011, más inversión publica mejora la cobertura y la protección financiera. Los impuestos progresivos (fuente e indirectos sobre el lujo, tabaco, alcohol). Copagos alejan la UHC</a:t>
            </a:r>
            <a:endParaRPr lang="es-AR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Qué valores pueden guiar mejor la cooperación internacional para:</a:t>
            </a:r>
          </a:p>
          <a:p>
            <a:pPr lvl="1"/>
            <a:r>
              <a:rPr lang="es-AR" dirty="0" smtClean="0"/>
              <a:t>Estados</a:t>
            </a:r>
          </a:p>
          <a:p>
            <a:pPr lvl="1"/>
            <a:r>
              <a:rPr lang="es-AR" dirty="0" smtClean="0"/>
              <a:t>Sociedad</a:t>
            </a:r>
          </a:p>
          <a:p>
            <a:pPr lvl="1"/>
            <a:r>
              <a:rPr lang="es-AR" dirty="0" smtClean="0"/>
              <a:t>ONG</a:t>
            </a:r>
          </a:p>
          <a:p>
            <a:r>
              <a:rPr lang="es-AR" dirty="0" smtClean="0"/>
              <a:t>Qué tensiones identifican entre esos actores?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Reacciones frente a políticas de inclusión</a:t>
            </a:r>
            <a:endParaRPr lang="es-A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3" y="1484784"/>
          <a:ext cx="8208912" cy="486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918102">
                <a:tc>
                  <a:txBody>
                    <a:bodyPr/>
                    <a:lstStyle/>
                    <a:p>
                      <a:r>
                        <a:rPr lang="es-AR" dirty="0" smtClean="0"/>
                        <a:t>USA</a:t>
                      </a:r>
                    </a:p>
                    <a:p>
                      <a:r>
                        <a:rPr lang="es-AR" dirty="0" smtClean="0"/>
                        <a:t>Tea </a:t>
                      </a:r>
                      <a:r>
                        <a:rPr lang="es-AR" dirty="0" err="1" smtClean="0"/>
                        <a:t>parties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Contrarios a un seguro de salud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No responden</a:t>
                      </a:r>
                      <a:r>
                        <a:rPr lang="es-AR" baseline="0" dirty="0" smtClean="0"/>
                        <a:t> al interés de Wall </a:t>
                      </a:r>
                      <a:r>
                        <a:rPr lang="es-AR" baseline="0" dirty="0" err="1" smtClean="0"/>
                        <a:t>Street</a:t>
                      </a:r>
                      <a:endParaRPr lang="es-AR" dirty="0"/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es-AR" dirty="0" smtClean="0"/>
                        <a:t>Francia</a:t>
                      </a:r>
                    </a:p>
                    <a:p>
                      <a:r>
                        <a:rPr lang="es-AR" dirty="0" smtClean="0"/>
                        <a:t>Frente Nacional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Contrarios a la protección y</a:t>
                      </a:r>
                      <a:r>
                        <a:rPr lang="es-AR" baseline="0" dirty="0" smtClean="0"/>
                        <a:t> la ayuda social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Mercados financieros</a:t>
                      </a:r>
                      <a:endParaRPr lang="es-AR" dirty="0"/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es-AR" dirty="0" smtClean="0"/>
                        <a:t>Brasil</a:t>
                      </a:r>
                    </a:p>
                    <a:p>
                      <a:r>
                        <a:rPr lang="es-AR" dirty="0" smtClean="0"/>
                        <a:t>Manifestaciones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Contrarios al SUS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No es la voz de la</a:t>
                      </a:r>
                      <a:r>
                        <a:rPr lang="es-AR" baseline="0" dirty="0" smtClean="0"/>
                        <a:t> banca brasilera</a:t>
                      </a:r>
                      <a:endParaRPr lang="es-AR" dirty="0"/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es-AR" dirty="0" smtClean="0"/>
                        <a:t>Argentina</a:t>
                      </a:r>
                    </a:p>
                    <a:p>
                      <a:r>
                        <a:rPr lang="es-AR" dirty="0" smtClean="0"/>
                        <a:t>Sectores medios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Contrarios a la AUH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“</a:t>
                      </a:r>
                      <a:endParaRPr lang="es-AR" dirty="0"/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es-AR" dirty="0" smtClean="0"/>
                        <a:t>Ecuador</a:t>
                      </a:r>
                    </a:p>
                    <a:p>
                      <a:r>
                        <a:rPr lang="es-AR" dirty="0" smtClean="0"/>
                        <a:t>Sectores</a:t>
                      </a:r>
                      <a:r>
                        <a:rPr lang="es-AR" baseline="0" dirty="0" smtClean="0"/>
                        <a:t> medios y bajos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Ley sobre herencia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“   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s-AR" dirty="0" err="1" smtClean="0"/>
              <a:t>Davey</a:t>
            </a:r>
            <a:r>
              <a:rPr lang="es-AR" dirty="0" smtClean="0"/>
              <a:t>, </a:t>
            </a:r>
            <a:r>
              <a:rPr lang="es-AR" dirty="0" err="1" smtClean="0"/>
              <a:t>Eleanor</a:t>
            </a:r>
            <a:r>
              <a:rPr lang="es-AR" dirty="0" smtClean="0"/>
              <a:t>, John </a:t>
            </a:r>
            <a:r>
              <a:rPr lang="es-AR" dirty="0" err="1" smtClean="0"/>
              <a:t>Barton</a:t>
            </a:r>
            <a:r>
              <a:rPr lang="es-AR" dirty="0" smtClean="0"/>
              <a:t> y </a:t>
            </a:r>
            <a:r>
              <a:rPr lang="es-AR" dirty="0" err="1" smtClean="0"/>
              <a:t>Matthew</a:t>
            </a:r>
            <a:r>
              <a:rPr lang="es-AR" dirty="0" smtClean="0"/>
              <a:t> Foley: </a:t>
            </a:r>
            <a:r>
              <a:rPr lang="es-AR" sz="2400" dirty="0" smtClean="0"/>
              <a:t>(A </a:t>
            </a:r>
            <a:r>
              <a:rPr lang="es-AR" sz="2400" dirty="0" err="1" smtClean="0"/>
              <a:t>history</a:t>
            </a:r>
            <a:r>
              <a:rPr lang="es-AR" sz="2400" dirty="0" smtClean="0"/>
              <a:t> of </a:t>
            </a:r>
            <a:r>
              <a:rPr lang="es-AR" sz="2400" dirty="0" err="1" smtClean="0"/>
              <a:t>the</a:t>
            </a:r>
            <a:r>
              <a:rPr lang="es-AR" sz="2400" dirty="0" smtClean="0"/>
              <a:t> </a:t>
            </a:r>
            <a:r>
              <a:rPr lang="es-AR" sz="2400" dirty="0" err="1" smtClean="0"/>
              <a:t>humanitarian</a:t>
            </a:r>
            <a:r>
              <a:rPr lang="es-AR" sz="2400" dirty="0" smtClean="0"/>
              <a:t> </a:t>
            </a:r>
            <a:r>
              <a:rPr lang="es-AR" sz="2400" dirty="0" err="1" smtClean="0"/>
              <a:t>system</a:t>
            </a:r>
            <a:r>
              <a:rPr lang="es-AR" sz="2400" dirty="0" smtClean="0"/>
              <a:t>, 2013, HPG, London)</a:t>
            </a:r>
          </a:p>
          <a:p>
            <a:r>
              <a:rPr lang="es-AR" sz="2400" dirty="0" smtClean="0"/>
              <a:t>Gesto humanitario es universal y centenario, pero su desarrollo organizacional es occidental y moderno.</a:t>
            </a:r>
          </a:p>
          <a:p>
            <a:r>
              <a:rPr lang="es-AR" sz="2400" dirty="0" smtClean="0"/>
              <a:t>Causas naturales (epidemias, hambrunas, sequias, terremotos) Generadas por el hombre (guerras, persecuciones, desplazamientos de población)</a:t>
            </a:r>
          </a:p>
          <a:p>
            <a:endParaRPr lang="es-AR" sz="2400" dirty="0" smtClean="0"/>
          </a:p>
          <a:p>
            <a:pPr>
              <a:buNone/>
            </a:pPr>
            <a:endParaRPr lang="es-AR" sz="2400" dirty="0"/>
          </a:p>
          <a:p>
            <a:pPr>
              <a:buNone/>
            </a:pPr>
            <a:endParaRPr lang="es-AR" sz="2400" dirty="0"/>
          </a:p>
          <a:p>
            <a:pPr>
              <a:buNone/>
            </a:pPr>
            <a:endParaRPr lang="es-AR" sz="2400" dirty="0" smtClean="0"/>
          </a:p>
          <a:p>
            <a:pPr>
              <a:buNone/>
            </a:pPr>
            <a:r>
              <a:rPr lang="es-AR" sz="2400" dirty="0" smtClean="0"/>
              <a:t> </a:t>
            </a:r>
            <a:endParaRPr lang="es-A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Cómo se relaciona el humanitarismo con la cooperación </a:t>
            </a:r>
            <a:endParaRPr lang="es-A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7604" y="4077072"/>
          <a:ext cx="7128792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198"/>
                <a:gridCol w="1782198"/>
                <a:gridCol w="1782198"/>
                <a:gridCol w="1782198"/>
              </a:tblGrid>
              <a:tr h="370840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Barnett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Hobsbawn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Davey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1850-1918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humanitarismo imperial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1919-1945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Neo</a:t>
                      </a:r>
                      <a:r>
                        <a:rPr lang="es-AR" baseline="0" dirty="0" smtClean="0"/>
                        <a:t> humanitario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corto </a:t>
                      </a:r>
                      <a:r>
                        <a:rPr lang="es-AR" dirty="0" err="1" smtClean="0"/>
                        <a:t>s.XX</a:t>
                      </a:r>
                      <a:endParaRPr lang="es-A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Wilsoniano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1946-1990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Cold</a:t>
                      </a:r>
                      <a:r>
                        <a:rPr lang="es-AR" baseline="0" dirty="0" smtClean="0"/>
                        <a:t> </a:t>
                      </a:r>
                      <a:r>
                        <a:rPr lang="es-AR" baseline="0" dirty="0" err="1" smtClean="0"/>
                        <a:t>War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1991-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Humanitarismo liberal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Post </a:t>
                      </a:r>
                      <a:r>
                        <a:rPr lang="es-AR" dirty="0" err="1" smtClean="0"/>
                        <a:t>Cold</a:t>
                      </a:r>
                      <a:r>
                        <a:rPr lang="es-AR" dirty="0" smtClean="0"/>
                        <a:t> </a:t>
                      </a:r>
                      <a:r>
                        <a:rPr lang="es-AR" dirty="0" err="1" smtClean="0"/>
                        <a:t>War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Tensión entre responsabilidad individual y social</a:t>
            </a:r>
          </a:p>
          <a:p>
            <a:r>
              <a:rPr lang="es-AR" dirty="0" smtClean="0"/>
              <a:t>Sociedad y Comunidad</a:t>
            </a:r>
          </a:p>
          <a:p>
            <a:r>
              <a:rPr lang="es-AR" dirty="0" smtClean="0"/>
              <a:t>Afinidades sociales: religiosas, culturales, políticas</a:t>
            </a:r>
          </a:p>
          <a:p>
            <a:r>
              <a:rPr lang="es-AR" dirty="0" smtClean="0"/>
              <a:t>Papel de las religiones: </a:t>
            </a:r>
            <a:r>
              <a:rPr lang="es-AR" dirty="0" err="1" smtClean="0"/>
              <a:t>zakat</a:t>
            </a:r>
            <a:r>
              <a:rPr lang="es-AR" dirty="0" smtClean="0"/>
              <a:t>, </a:t>
            </a:r>
            <a:r>
              <a:rPr lang="es-AR" dirty="0" err="1" smtClean="0"/>
              <a:t>tzedaka</a:t>
            </a:r>
            <a:r>
              <a:rPr lang="es-AR" dirty="0" smtClean="0"/>
              <a:t>, caridad, justicia social</a:t>
            </a:r>
          </a:p>
          <a:p>
            <a:r>
              <a:rPr lang="es-AR" dirty="0" smtClean="0"/>
              <a:t>Acción humanitaria: centenaria, universal, pero producto occidental y moderno</a:t>
            </a:r>
            <a:endParaRPr lang="es-A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Valores</a:t>
            </a:r>
            <a:endParaRPr lang="es-A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1863, ICRC aplicación de tecnologías de la sociedad industrial a la asistencia humanitaria (comunicación, logística, </a:t>
            </a:r>
            <a:r>
              <a:rPr lang="es-AR" dirty="0" err="1" smtClean="0"/>
              <a:t>triage</a:t>
            </a:r>
            <a:r>
              <a:rPr lang="es-AR" dirty="0" smtClean="0"/>
              <a:t>, evacuación de heridos)</a:t>
            </a:r>
          </a:p>
          <a:p>
            <a:r>
              <a:rPr lang="es-AR" dirty="0" smtClean="0"/>
              <a:t>!854-65 Guerra de Crimea, desarrollo de la enfermería, división del trabajo </a:t>
            </a:r>
            <a:r>
              <a:rPr lang="es-AR" i="1" dirty="0" err="1" smtClean="0"/>
              <a:t>care</a:t>
            </a:r>
            <a:r>
              <a:rPr lang="es-AR" i="1" dirty="0" smtClean="0"/>
              <a:t>-cure</a:t>
            </a:r>
          </a:p>
          <a:p>
            <a:r>
              <a:rPr lang="es-AR" dirty="0" smtClean="0"/>
              <a:t>1864, 1899, 1907 </a:t>
            </a:r>
            <a:r>
              <a:rPr lang="es-AR" i="1" dirty="0" smtClean="0"/>
              <a:t>Geneva and </a:t>
            </a:r>
            <a:r>
              <a:rPr lang="es-AR" i="1" dirty="0" err="1" smtClean="0"/>
              <a:t>The</a:t>
            </a:r>
            <a:r>
              <a:rPr lang="es-AR" i="1" dirty="0" smtClean="0"/>
              <a:t> </a:t>
            </a:r>
            <a:r>
              <a:rPr lang="es-AR" i="1" dirty="0" err="1" smtClean="0"/>
              <a:t>Hague</a:t>
            </a:r>
            <a:r>
              <a:rPr lang="es-AR" i="1" dirty="0" smtClean="0"/>
              <a:t> </a:t>
            </a:r>
            <a:r>
              <a:rPr lang="es-AR" i="1" dirty="0" err="1" smtClean="0"/>
              <a:t>Conventions</a:t>
            </a:r>
            <a:endParaRPr lang="es-AR" i="1" dirty="0" smtClean="0"/>
          </a:p>
          <a:p>
            <a:r>
              <a:rPr lang="es-AR" i="1" dirty="0" smtClean="0"/>
              <a:t>1850 - 1902 </a:t>
            </a:r>
            <a:r>
              <a:rPr lang="es-AR" dirty="0" smtClean="0"/>
              <a:t>Conferencias Sanitarias Internacionales</a:t>
            </a:r>
            <a:endParaRPr lang="es-A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Antecedentes</a:t>
            </a:r>
            <a:endParaRPr lang="es-A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Desastres naturales, San Francisco (1906), Jamaica (1907), Italia (1908)</a:t>
            </a:r>
          </a:p>
          <a:p>
            <a:r>
              <a:rPr lang="es-AR" dirty="0" smtClean="0"/>
              <a:t>1908 Frankfurt, !</a:t>
            </a:r>
            <a:r>
              <a:rPr lang="es-AR" dirty="0" err="1" smtClean="0"/>
              <a:t>er</a:t>
            </a:r>
            <a:r>
              <a:rPr lang="es-AR" dirty="0" smtClean="0"/>
              <a:t> Congreso Internacional sobre Asistencia</a:t>
            </a:r>
          </a:p>
          <a:p>
            <a:r>
              <a:rPr lang="es-AR" dirty="0" smtClean="0"/>
              <a:t>Imperios: epidemiología, obras públicas, mejoras</a:t>
            </a:r>
          </a:p>
          <a:p>
            <a:r>
              <a:rPr lang="es-AR" dirty="0" smtClean="0"/>
              <a:t>Colonialismo: espacio para el aprendizaje y la capacitación. Tasa de deserción de misioneros por temor a enfermedades (UMCA, 18% moría por enfermedades, 17% repatriados) </a:t>
            </a:r>
            <a:endParaRPr lang="es-A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Antecedentes (2)</a:t>
            </a:r>
            <a:endParaRPr lang="es-A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Costo de protección a la fuerza de trabajo (minería en South </a:t>
            </a:r>
            <a:r>
              <a:rPr lang="es-AR" dirty="0" err="1" smtClean="0"/>
              <a:t>Africa</a:t>
            </a:r>
            <a:r>
              <a:rPr lang="es-AR" dirty="0" smtClean="0"/>
              <a:t>)</a:t>
            </a:r>
          </a:p>
          <a:p>
            <a:r>
              <a:rPr lang="es-AR" dirty="0" smtClean="0"/>
              <a:t>Protocolos de intervención ante hambrunas en la India: 1880: “</a:t>
            </a:r>
            <a:r>
              <a:rPr lang="es-AR" dirty="0" err="1" smtClean="0"/>
              <a:t>desrving</a:t>
            </a:r>
            <a:r>
              <a:rPr lang="es-AR" dirty="0" smtClean="0"/>
              <a:t> </a:t>
            </a:r>
            <a:r>
              <a:rPr lang="es-AR" dirty="0" err="1" smtClean="0"/>
              <a:t>poor</a:t>
            </a:r>
            <a:r>
              <a:rPr lang="es-AR" dirty="0" smtClean="0"/>
              <a:t>”, ayuda debe cubrir el 75% de las necesidades medias de supervivencia de la fuerza de trabajo. </a:t>
            </a:r>
          </a:p>
          <a:p>
            <a:r>
              <a:rPr lang="es-AR" dirty="0" smtClean="0"/>
              <a:t>Post I WW creación del Alto Comisionado para Refugiados (F. </a:t>
            </a:r>
            <a:r>
              <a:rPr lang="es-AR" dirty="0" err="1" smtClean="0"/>
              <a:t>Nansen</a:t>
            </a:r>
            <a:r>
              <a:rPr lang="es-AR" dirty="0" smtClean="0"/>
              <a:t>)</a:t>
            </a:r>
          </a:p>
          <a:p>
            <a:r>
              <a:rPr lang="es-AR" dirty="0" smtClean="0"/>
              <a:t>1922 URSS crea el Socorro Rojo Internacional</a:t>
            </a:r>
            <a:endParaRPr lang="es-A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Antecedentes (3)</a:t>
            </a:r>
            <a:endParaRPr lang="es-A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i="1" dirty="0" smtClean="0"/>
              <a:t>Department of Economic and Social Affairs (DESA) </a:t>
            </a:r>
          </a:p>
          <a:p>
            <a:r>
              <a:rPr lang="en-US" sz="1800" i="1" dirty="0" smtClean="0"/>
              <a:t>United Nations Development </a:t>
            </a:r>
            <a:r>
              <a:rPr lang="en-US" sz="1800" i="1" dirty="0" err="1" smtClean="0"/>
              <a:t>Programme</a:t>
            </a:r>
            <a:r>
              <a:rPr lang="en-US" sz="1800" i="1" dirty="0" smtClean="0"/>
              <a:t> (UNDP), </a:t>
            </a:r>
          </a:p>
          <a:p>
            <a:r>
              <a:rPr lang="en-US" sz="1800" i="1" dirty="0" smtClean="0"/>
              <a:t>Convention on Biological Diversity (CBD) </a:t>
            </a:r>
          </a:p>
          <a:p>
            <a:r>
              <a:rPr lang="en-US" sz="1800" i="1" dirty="0" smtClean="0"/>
              <a:t>Department of Public Information (DPI) </a:t>
            </a:r>
          </a:p>
          <a:p>
            <a:r>
              <a:rPr lang="es-AR" sz="1800" i="1" dirty="0" err="1" smtClean="0"/>
              <a:t>Economic</a:t>
            </a:r>
            <a:r>
              <a:rPr lang="es-AR" sz="1800" i="1" dirty="0" smtClean="0"/>
              <a:t> </a:t>
            </a:r>
            <a:r>
              <a:rPr lang="es-AR" sz="1800" i="1" dirty="0" err="1" smtClean="0"/>
              <a:t>Commission</a:t>
            </a:r>
            <a:r>
              <a:rPr lang="es-AR" sz="1800" i="1" dirty="0" smtClean="0"/>
              <a:t> </a:t>
            </a:r>
            <a:r>
              <a:rPr lang="es-AR" sz="1800" i="1" dirty="0" err="1" smtClean="0"/>
              <a:t>for</a:t>
            </a:r>
            <a:r>
              <a:rPr lang="es-AR" sz="1800" i="1" dirty="0" smtClean="0"/>
              <a:t> </a:t>
            </a:r>
            <a:r>
              <a:rPr lang="es-AR" sz="1800" i="1" dirty="0" err="1" smtClean="0"/>
              <a:t>Africa</a:t>
            </a:r>
            <a:r>
              <a:rPr lang="es-AR" sz="1800" i="1" dirty="0" smtClean="0"/>
              <a:t> (ECA) </a:t>
            </a:r>
          </a:p>
          <a:p>
            <a:r>
              <a:rPr lang="en-US" sz="1800" i="1" dirty="0" smtClean="0"/>
              <a:t>Economic Commission for Europe (ECE) </a:t>
            </a:r>
          </a:p>
          <a:p>
            <a:r>
              <a:rPr lang="en-US" sz="1800" i="1" dirty="0" smtClean="0"/>
              <a:t>Economic Commission for Latin America and the Caribbean (ECLAC) </a:t>
            </a:r>
          </a:p>
          <a:p>
            <a:r>
              <a:rPr lang="en-US" sz="1800" i="1" dirty="0" smtClean="0"/>
              <a:t>Economic and Social Commission for Asia and the Pacific (ESCAP) </a:t>
            </a:r>
          </a:p>
          <a:p>
            <a:endParaRPr lang="es-AR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32500" lnSpcReduction="20000"/>
          </a:bodyPr>
          <a:lstStyle/>
          <a:p>
            <a:r>
              <a:rPr lang="en-US" sz="4500" i="1" dirty="0" smtClean="0"/>
              <a:t>Economic and Social Commission for Western Asia (ESCWA) </a:t>
            </a:r>
          </a:p>
          <a:p>
            <a:r>
              <a:rPr lang="en-US" sz="4500" i="1" dirty="0" smtClean="0"/>
              <a:t>Executive Office of the Secretary-General (EOSG) </a:t>
            </a:r>
          </a:p>
          <a:p>
            <a:r>
              <a:rPr lang="en-US" sz="4500" i="1" dirty="0" smtClean="0"/>
              <a:t>Food and Agricultural Organization of the United Nations (FAO) </a:t>
            </a:r>
          </a:p>
          <a:p>
            <a:r>
              <a:rPr lang="es-AR" sz="4500" i="1" dirty="0" smtClean="0"/>
              <a:t>Global </a:t>
            </a:r>
            <a:r>
              <a:rPr lang="es-AR" sz="4500" i="1" dirty="0" err="1" smtClean="0"/>
              <a:t>Environment</a:t>
            </a:r>
            <a:r>
              <a:rPr lang="es-AR" sz="4500" i="1" dirty="0" smtClean="0"/>
              <a:t> </a:t>
            </a:r>
            <a:r>
              <a:rPr lang="es-AR" sz="4500" i="1" dirty="0" err="1" smtClean="0"/>
              <a:t>Facility</a:t>
            </a:r>
            <a:r>
              <a:rPr lang="es-AR" sz="4500" i="1" dirty="0" smtClean="0"/>
              <a:t> (GEF) </a:t>
            </a:r>
          </a:p>
          <a:p>
            <a:r>
              <a:rPr lang="en-US" sz="4500" i="1" dirty="0" smtClean="0"/>
              <a:t>International Atomic Energy Agency (IAEA) </a:t>
            </a:r>
          </a:p>
          <a:p>
            <a:r>
              <a:rPr lang="es-AR" sz="4500" i="1" dirty="0" smtClean="0"/>
              <a:t>International Civil </a:t>
            </a:r>
            <a:r>
              <a:rPr lang="es-AR" sz="4500" i="1" dirty="0" err="1" smtClean="0"/>
              <a:t>Aviation</a:t>
            </a:r>
            <a:r>
              <a:rPr lang="es-AR" sz="4500" i="1" dirty="0" smtClean="0"/>
              <a:t> </a:t>
            </a:r>
            <a:r>
              <a:rPr lang="es-AR" sz="4500" i="1" dirty="0" err="1" smtClean="0"/>
              <a:t>Organization</a:t>
            </a:r>
            <a:r>
              <a:rPr lang="es-AR" sz="4500" i="1" dirty="0" smtClean="0"/>
              <a:t> (ICAO) </a:t>
            </a:r>
          </a:p>
          <a:p>
            <a:r>
              <a:rPr lang="en-US" sz="4500" i="1" dirty="0" smtClean="0"/>
              <a:t>International Fund for Agricultural Development (IFAD) </a:t>
            </a:r>
          </a:p>
          <a:p>
            <a:r>
              <a:rPr lang="es-AR" sz="4500" i="1" dirty="0" smtClean="0"/>
              <a:t>International </a:t>
            </a:r>
            <a:r>
              <a:rPr lang="es-AR" sz="4500" i="1" dirty="0" err="1" smtClean="0"/>
              <a:t>Labour</a:t>
            </a:r>
            <a:r>
              <a:rPr lang="es-AR" sz="4500" i="1" dirty="0" smtClean="0"/>
              <a:t> </a:t>
            </a:r>
            <a:r>
              <a:rPr lang="es-AR" sz="4500" i="1" dirty="0" err="1" smtClean="0"/>
              <a:t>Organization</a:t>
            </a:r>
            <a:r>
              <a:rPr lang="es-AR" sz="4500" i="1" dirty="0" smtClean="0"/>
              <a:t> (ILO) </a:t>
            </a:r>
          </a:p>
          <a:p>
            <a:r>
              <a:rPr lang="es-AR" sz="4500" i="1" dirty="0" smtClean="0"/>
              <a:t>International </a:t>
            </a:r>
            <a:r>
              <a:rPr lang="es-AR" sz="4500" i="1" dirty="0" err="1" smtClean="0"/>
              <a:t>Maritime</a:t>
            </a:r>
            <a:r>
              <a:rPr lang="es-AR" sz="4500" i="1" dirty="0" smtClean="0"/>
              <a:t> </a:t>
            </a:r>
            <a:r>
              <a:rPr lang="es-AR" sz="4500" i="1" dirty="0" err="1" smtClean="0"/>
              <a:t>Organization</a:t>
            </a:r>
            <a:r>
              <a:rPr lang="es-AR" sz="4500" i="1" dirty="0" smtClean="0"/>
              <a:t> (IMO) </a:t>
            </a:r>
          </a:p>
          <a:p>
            <a:r>
              <a:rPr lang="es-AR" sz="4500" i="1" dirty="0" smtClean="0"/>
              <a:t>International </a:t>
            </a:r>
            <a:r>
              <a:rPr lang="es-AR" sz="4500" i="1" dirty="0" err="1" smtClean="0"/>
              <a:t>Monetary</a:t>
            </a:r>
            <a:r>
              <a:rPr lang="es-AR" sz="4500" i="1" dirty="0" smtClean="0"/>
              <a:t> </a:t>
            </a:r>
            <a:r>
              <a:rPr lang="es-AR" sz="4500" i="1" dirty="0" err="1" smtClean="0"/>
              <a:t>Fund</a:t>
            </a:r>
            <a:r>
              <a:rPr lang="es-AR" sz="4500" i="1" dirty="0" smtClean="0"/>
              <a:t> (IMF) </a:t>
            </a:r>
          </a:p>
          <a:p>
            <a:endParaRPr lang="es-A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UN </a:t>
            </a:r>
            <a:r>
              <a:rPr lang="es-AR" dirty="0" err="1" smtClean="0"/>
              <a:t>System</a:t>
            </a:r>
            <a:r>
              <a:rPr lang="es-AR" dirty="0" smtClean="0"/>
              <a:t> (1)</a:t>
            </a:r>
            <a:endParaRPr lang="es-A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</TotalTime>
  <Words>1530</Words>
  <Application>Microsoft Office PowerPoint</Application>
  <PresentationFormat>Presentazione su schermo (4:3)</PresentationFormat>
  <Paragraphs>294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Arial</vt:lpstr>
      <vt:lpstr>Calibri</vt:lpstr>
      <vt:lpstr>Lucida Sans Unicode</vt:lpstr>
      <vt:lpstr>Verdana</vt:lpstr>
      <vt:lpstr>Wingdings 2</vt:lpstr>
      <vt:lpstr>Wingdings 3</vt:lpstr>
      <vt:lpstr>ヒラギノ角ゴ Pro W3</vt:lpstr>
      <vt:lpstr>Concourse</vt:lpstr>
      <vt:lpstr>Humanitarismo y Cooperación Internacional</vt:lpstr>
      <vt:lpstr>Clima cultural y político</vt:lpstr>
      <vt:lpstr>Reacciones frente a políticas de inclusión</vt:lpstr>
      <vt:lpstr>Cómo se relaciona el humanitarismo con la cooperación </vt:lpstr>
      <vt:lpstr>Valores</vt:lpstr>
      <vt:lpstr>Antecedentes</vt:lpstr>
      <vt:lpstr>Antecedentes (2)</vt:lpstr>
      <vt:lpstr>Antecedentes (3)</vt:lpstr>
      <vt:lpstr>UN System (1)</vt:lpstr>
      <vt:lpstr>UN System (2)</vt:lpstr>
      <vt:lpstr>UN System (3)</vt:lpstr>
      <vt:lpstr>UN System (4)</vt:lpstr>
      <vt:lpstr>Fragmentação na arquitetura internacional da saúde ….</vt:lpstr>
      <vt:lpstr>Presentazione standard di PowerPoint</vt:lpstr>
      <vt:lpstr>Seguros de Salud </vt:lpstr>
      <vt:lpstr>Sistemas o Seguros de salud</vt:lpstr>
      <vt:lpstr>Sistemas de Salud</vt:lpstr>
      <vt:lpstr> Ligia Giovanella, Klaus Stegmüller: Sistemas Universales de Salud y crisis financiera europea: El contexto de los procesos contemporáneos de reformas en salud en Alemania, España e Inglaterra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Argentina</vt:lpstr>
      <vt:lpstr>Presentazione standard di PowerPoint</vt:lpstr>
      <vt:lpstr>Financing Universal Health Coverage</vt:lpstr>
      <vt:lpstr>Discussion points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Hugo</dc:creator>
  <cp:lastModifiedBy>Alberto Giasanti</cp:lastModifiedBy>
  <cp:revision>8</cp:revision>
  <dcterms:created xsi:type="dcterms:W3CDTF">2015-09-03T19:13:45Z</dcterms:created>
  <dcterms:modified xsi:type="dcterms:W3CDTF">2015-09-04T07:27:57Z</dcterms:modified>
</cp:coreProperties>
</file>